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60" r:id="rId1"/>
  </p:sldMasterIdLst>
  <p:notesMasterIdLst>
    <p:notesMasterId r:id="rId47"/>
  </p:notesMasterIdLst>
  <p:sldIdLst>
    <p:sldId id="507" r:id="rId2"/>
    <p:sldId id="773" r:id="rId3"/>
    <p:sldId id="775" r:id="rId4"/>
    <p:sldId id="776" r:id="rId5"/>
    <p:sldId id="778" r:id="rId6"/>
    <p:sldId id="784" r:id="rId7"/>
    <p:sldId id="791" r:id="rId8"/>
    <p:sldId id="792" r:id="rId9"/>
    <p:sldId id="793" r:id="rId10"/>
    <p:sldId id="794" r:id="rId11"/>
    <p:sldId id="795" r:id="rId12"/>
    <p:sldId id="796" r:id="rId13"/>
    <p:sldId id="797" r:id="rId14"/>
    <p:sldId id="798" r:id="rId15"/>
    <p:sldId id="799" r:id="rId16"/>
    <p:sldId id="800" r:id="rId17"/>
    <p:sldId id="804" r:id="rId18"/>
    <p:sldId id="805" r:id="rId19"/>
    <p:sldId id="806" r:id="rId20"/>
    <p:sldId id="809" r:id="rId21"/>
    <p:sldId id="810" r:id="rId22"/>
    <p:sldId id="815" r:id="rId23"/>
    <p:sldId id="816" r:id="rId24"/>
    <p:sldId id="817" r:id="rId25"/>
    <p:sldId id="747" r:id="rId26"/>
    <p:sldId id="751" r:id="rId27"/>
    <p:sldId id="756" r:id="rId28"/>
    <p:sldId id="754" r:id="rId29"/>
    <p:sldId id="750" r:id="rId30"/>
    <p:sldId id="755" r:id="rId31"/>
    <p:sldId id="752" r:id="rId32"/>
    <p:sldId id="767" r:id="rId33"/>
    <p:sldId id="768" r:id="rId34"/>
    <p:sldId id="770" r:id="rId35"/>
    <p:sldId id="772" r:id="rId36"/>
    <p:sldId id="771" r:id="rId37"/>
    <p:sldId id="758" r:id="rId38"/>
    <p:sldId id="759" r:id="rId39"/>
    <p:sldId id="761" r:id="rId40"/>
    <p:sldId id="762" r:id="rId41"/>
    <p:sldId id="763" r:id="rId42"/>
    <p:sldId id="764" r:id="rId43"/>
    <p:sldId id="765" r:id="rId44"/>
    <p:sldId id="766" r:id="rId45"/>
    <p:sldId id="757" r:id="rId4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73174"/>
    <a:srgbClr val="02333F"/>
    <a:srgbClr val="1A6F8B"/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449" autoAdjust="0"/>
    <p:restoredTop sz="85371" autoAdjust="0"/>
  </p:normalViewPr>
  <p:slideViewPr>
    <p:cSldViewPr snapToObjects="1">
      <p:cViewPr varScale="1">
        <p:scale>
          <a:sx n="103" d="100"/>
          <a:sy n="103" d="100"/>
        </p:scale>
        <p:origin x="1608" y="1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35" d="100"/>
        <a:sy n="135" d="100"/>
      </p:scale>
      <p:origin x="0" y="3392"/>
    </p:cViewPr>
  </p:sorterViewPr>
  <p:notesViewPr>
    <p:cSldViewPr snapToGrid="0" snapToObjects="1">
      <p:cViewPr varScale="1">
        <p:scale>
          <a:sx n="86" d="100"/>
          <a:sy n="86" d="100"/>
        </p:scale>
        <p:origin x="-3720" y="-10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slide" Target="slides/slide45.xml"/><Relationship Id="rId47" Type="http://schemas.openxmlformats.org/officeDocument/2006/relationships/notesMaster" Target="notesMasters/notesMaster1.xml"/><Relationship Id="rId48" Type="http://schemas.openxmlformats.org/officeDocument/2006/relationships/presProps" Target="presProps.xml"/><Relationship Id="rId49" Type="http://schemas.openxmlformats.org/officeDocument/2006/relationships/viewProps" Target="view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theme" Target="theme/theme1.xml"/><Relationship Id="rId5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76EAD22-402C-7D41-B205-A25A361944A7}" type="doc">
      <dgm:prSet loTypeId="urn:microsoft.com/office/officeart/2005/8/layout/arrow2" loCatId="process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348D3D9-1E09-C94C-A9E0-AF66AE11665F}">
      <dgm:prSet phldrT="[Text]" custT="1"/>
      <dgm:spPr/>
      <dgm:t>
        <a:bodyPr/>
        <a:lstStyle/>
        <a:p>
          <a:r>
            <a:rPr lang="en-US" sz="1800" dirty="0" smtClean="0"/>
            <a:t>Feb 2006 1</a:t>
          </a:r>
          <a:r>
            <a:rPr lang="en-US" sz="1800" baseline="30000" dirty="0" smtClean="0"/>
            <a:t>st</a:t>
          </a:r>
          <a:r>
            <a:rPr lang="en-US" sz="1800" dirty="0" smtClean="0"/>
            <a:t> international consultation in</a:t>
          </a:r>
          <a:br>
            <a:rPr lang="en-US" sz="1800" dirty="0" smtClean="0"/>
          </a:br>
          <a:r>
            <a:rPr lang="en-US" sz="1800" dirty="0" smtClean="0"/>
            <a:t>Wellington NZ</a:t>
          </a:r>
          <a:endParaRPr lang="en-US" sz="1800" dirty="0"/>
        </a:p>
      </dgm:t>
    </dgm:pt>
    <dgm:pt modelId="{011C3D7A-2F2F-D14E-8CF1-D87895914141}" type="parTrans" cxnId="{B6097BC6-C521-414D-B20A-C098C2544AEF}">
      <dgm:prSet/>
      <dgm:spPr/>
      <dgm:t>
        <a:bodyPr/>
        <a:lstStyle/>
        <a:p>
          <a:endParaRPr lang="en-US"/>
        </a:p>
      </dgm:t>
    </dgm:pt>
    <dgm:pt modelId="{818AF3A6-D724-D143-9AD6-090B4B0660F2}" type="sibTrans" cxnId="{B6097BC6-C521-414D-B20A-C098C2544AEF}">
      <dgm:prSet/>
      <dgm:spPr/>
      <dgm:t>
        <a:bodyPr/>
        <a:lstStyle/>
        <a:p>
          <a:endParaRPr lang="en-US"/>
        </a:p>
      </dgm:t>
    </dgm:pt>
    <dgm:pt modelId="{10EC8052-176A-2244-B480-75BF27DCD33E}">
      <dgm:prSet phldrT="[Text]" custT="1"/>
      <dgm:spPr/>
      <dgm:t>
        <a:bodyPr/>
        <a:lstStyle/>
        <a:p>
          <a:pPr algn="ctr"/>
          <a:r>
            <a:rPr lang="en-US" sz="1600" dirty="0" smtClean="0"/>
            <a:t>2010, 1</a:t>
          </a:r>
          <a:r>
            <a:rPr lang="en-US" sz="1600" baseline="30000" dirty="0" smtClean="0"/>
            <a:t>st</a:t>
          </a:r>
          <a:r>
            <a:rPr lang="en-US" sz="1600" dirty="0" smtClean="0"/>
            <a:t> “Prep Con” </a:t>
          </a:r>
          <a:br>
            <a:rPr lang="en-US" sz="1600" dirty="0" smtClean="0"/>
          </a:br>
          <a:r>
            <a:rPr lang="en-US" sz="1600" dirty="0" smtClean="0"/>
            <a:t>(preparatory conference)</a:t>
          </a:r>
          <a:endParaRPr lang="en-US" sz="1600" dirty="0"/>
        </a:p>
      </dgm:t>
    </dgm:pt>
    <dgm:pt modelId="{FFBF7B03-0BA7-0A4F-922C-B88C3E9907A7}" type="parTrans" cxnId="{91521FD2-14B8-7C46-A922-D866061513FC}">
      <dgm:prSet/>
      <dgm:spPr/>
      <dgm:t>
        <a:bodyPr/>
        <a:lstStyle/>
        <a:p>
          <a:endParaRPr lang="en-US"/>
        </a:p>
      </dgm:t>
    </dgm:pt>
    <dgm:pt modelId="{B2CC5653-4BED-634E-9C2E-4952CB44D7B2}" type="sibTrans" cxnId="{91521FD2-14B8-7C46-A922-D866061513FC}">
      <dgm:prSet/>
      <dgm:spPr/>
      <dgm:t>
        <a:bodyPr/>
        <a:lstStyle/>
        <a:p>
          <a:endParaRPr lang="en-US"/>
        </a:p>
      </dgm:t>
    </dgm:pt>
    <dgm:pt modelId="{36ECDC48-46F5-8640-A346-B3BD30CCC863}">
      <dgm:prSet phldrT="[Text]" phldr="1"/>
      <dgm:spPr/>
      <dgm:t>
        <a:bodyPr/>
        <a:lstStyle/>
        <a:p>
          <a:endParaRPr lang="en-US"/>
        </a:p>
      </dgm:t>
    </dgm:pt>
    <dgm:pt modelId="{5CC05A61-FC79-2143-8520-5903A3E2211E}" type="parTrans" cxnId="{9F458314-EFAB-3F4C-854E-2398F46C015F}">
      <dgm:prSet/>
      <dgm:spPr/>
      <dgm:t>
        <a:bodyPr/>
        <a:lstStyle/>
        <a:p>
          <a:endParaRPr lang="en-US"/>
        </a:p>
      </dgm:t>
    </dgm:pt>
    <dgm:pt modelId="{66F613E6-61FC-8345-9249-77CA40629EAA}" type="sibTrans" cxnId="{9F458314-EFAB-3F4C-854E-2398F46C015F}">
      <dgm:prSet/>
      <dgm:spPr/>
      <dgm:t>
        <a:bodyPr/>
        <a:lstStyle/>
        <a:p>
          <a:endParaRPr lang="en-US"/>
        </a:p>
      </dgm:t>
    </dgm:pt>
    <dgm:pt modelId="{C4D12229-2E3F-A843-BD47-F45CB1DAC61D}">
      <dgm:prSet phldrT="[Text]" custT="1"/>
      <dgm:spPr/>
      <dgm:t>
        <a:bodyPr/>
        <a:lstStyle/>
        <a:p>
          <a:pPr algn="ctr"/>
          <a:r>
            <a:rPr lang="en-US" sz="2400" dirty="0" smtClean="0"/>
            <a:t>SPRFMO</a:t>
          </a:r>
        </a:p>
        <a:p>
          <a:pPr algn="ctr"/>
          <a:r>
            <a:rPr lang="en-US" sz="2400" dirty="0" smtClean="0"/>
            <a:t>1</a:t>
          </a:r>
          <a:r>
            <a:rPr lang="en-US" sz="2400" baseline="30000" dirty="0" smtClean="0"/>
            <a:t>st</a:t>
          </a:r>
          <a:r>
            <a:rPr lang="en-US" sz="2400" dirty="0" smtClean="0"/>
            <a:t> Meeting</a:t>
          </a:r>
        </a:p>
        <a:p>
          <a:pPr algn="ctr"/>
          <a:r>
            <a:rPr lang="en-US" sz="2400" dirty="0" smtClean="0"/>
            <a:t>Auckland NZ</a:t>
          </a:r>
        </a:p>
        <a:p>
          <a:pPr algn="ctr"/>
          <a:r>
            <a:rPr lang="en-US" sz="2400" dirty="0" smtClean="0"/>
            <a:t>2013</a:t>
          </a:r>
          <a:endParaRPr lang="en-US" sz="2400" dirty="0"/>
        </a:p>
      </dgm:t>
    </dgm:pt>
    <dgm:pt modelId="{A4B9651C-8AF6-8F49-9F5E-CDE413750408}" type="parTrans" cxnId="{04BD10B8-501A-0A4E-B67E-95FC0142E59B}">
      <dgm:prSet/>
      <dgm:spPr/>
      <dgm:t>
        <a:bodyPr/>
        <a:lstStyle/>
        <a:p>
          <a:endParaRPr lang="en-US"/>
        </a:p>
      </dgm:t>
    </dgm:pt>
    <dgm:pt modelId="{C4785A9D-069F-3B4E-B764-73C55A60E4CD}" type="sibTrans" cxnId="{04BD10B8-501A-0A4E-B67E-95FC0142E59B}">
      <dgm:prSet/>
      <dgm:spPr/>
      <dgm:t>
        <a:bodyPr/>
        <a:lstStyle/>
        <a:p>
          <a:endParaRPr lang="en-US"/>
        </a:p>
      </dgm:t>
    </dgm:pt>
    <dgm:pt modelId="{A03C2F11-CA05-2747-ADC9-D002166CC192}">
      <dgm:prSet phldrT="[Text]"/>
      <dgm:spPr/>
    </dgm:pt>
    <dgm:pt modelId="{AF58EC41-3063-234D-A0F9-6A8D32121806}" type="parTrans" cxnId="{A3AFDBEE-8A53-6746-9853-697556147550}">
      <dgm:prSet/>
      <dgm:spPr/>
      <dgm:t>
        <a:bodyPr/>
        <a:lstStyle/>
        <a:p>
          <a:endParaRPr lang="en-US"/>
        </a:p>
      </dgm:t>
    </dgm:pt>
    <dgm:pt modelId="{4FC1EFBD-E913-CA46-B345-A8BAB031AB86}" type="sibTrans" cxnId="{A3AFDBEE-8A53-6746-9853-697556147550}">
      <dgm:prSet/>
      <dgm:spPr/>
      <dgm:t>
        <a:bodyPr/>
        <a:lstStyle/>
        <a:p>
          <a:endParaRPr lang="en-US"/>
        </a:p>
      </dgm:t>
    </dgm:pt>
    <dgm:pt modelId="{E21B9A3B-72C7-1C4B-A875-3F6FFBD692D9}">
      <dgm:prSet phldrT="[Text]" custT="1"/>
      <dgm:spPr/>
      <dgm:t>
        <a:bodyPr/>
        <a:lstStyle/>
        <a:p>
          <a:pPr algn="ctr"/>
          <a:r>
            <a:rPr lang="en-US" sz="2000" dirty="0" smtClean="0"/>
            <a:t>7 more </a:t>
          </a:r>
          <a:br>
            <a:rPr lang="en-US" sz="2000" dirty="0" smtClean="0"/>
          </a:br>
          <a:r>
            <a:rPr lang="en-US" sz="2000" dirty="0" smtClean="0"/>
            <a:t>consultations</a:t>
          </a:r>
          <a:r>
            <a:rPr lang="mr-IN" sz="2000" dirty="0" smtClean="0"/>
            <a:t>…</a:t>
          </a:r>
          <a:endParaRPr lang="en-US" sz="2000" dirty="0"/>
        </a:p>
      </dgm:t>
    </dgm:pt>
    <dgm:pt modelId="{77DAE552-C88B-8043-AF7F-770857381F31}" type="parTrans" cxnId="{17C67A08-1848-0E44-AAF1-83D73C62229A}">
      <dgm:prSet/>
      <dgm:spPr/>
      <dgm:t>
        <a:bodyPr/>
        <a:lstStyle/>
        <a:p>
          <a:endParaRPr lang="en-US"/>
        </a:p>
      </dgm:t>
    </dgm:pt>
    <dgm:pt modelId="{61D6701E-8AEE-E142-B6F0-EC6A758E0A86}" type="sibTrans" cxnId="{17C67A08-1848-0E44-AAF1-83D73C62229A}">
      <dgm:prSet/>
      <dgm:spPr/>
      <dgm:t>
        <a:bodyPr/>
        <a:lstStyle/>
        <a:p>
          <a:endParaRPr lang="en-US"/>
        </a:p>
      </dgm:t>
    </dgm:pt>
    <dgm:pt modelId="{CCC01B70-FF05-E34A-B6B5-CB3C84BC9DD9}">
      <dgm:prSet phldrT="[Text]" custT="1"/>
      <dgm:spPr/>
      <dgm:t>
        <a:bodyPr/>
        <a:lstStyle/>
        <a:p>
          <a:r>
            <a:rPr lang="en-US" sz="2400" dirty="0" smtClean="0"/>
            <a:t>2012, 3</a:t>
          </a:r>
          <a:r>
            <a:rPr lang="en-US" sz="2400" baseline="30000" dirty="0" smtClean="0"/>
            <a:t>rd</a:t>
          </a:r>
          <a:r>
            <a:rPr lang="en-US" sz="2400" dirty="0" smtClean="0"/>
            <a:t> and last </a:t>
          </a:r>
          <a:r>
            <a:rPr lang="en-US" sz="2400" dirty="0" err="1" smtClean="0"/>
            <a:t>PrepCon</a:t>
          </a:r>
          <a:endParaRPr lang="en-US" sz="2400" dirty="0"/>
        </a:p>
      </dgm:t>
    </dgm:pt>
    <dgm:pt modelId="{2AA32818-8269-234A-A716-CB59348C0E6B}" type="parTrans" cxnId="{D54E3235-7D82-E740-BD83-BEF8CC9950E4}">
      <dgm:prSet/>
      <dgm:spPr/>
      <dgm:t>
        <a:bodyPr/>
        <a:lstStyle/>
        <a:p>
          <a:endParaRPr lang="en-US"/>
        </a:p>
      </dgm:t>
    </dgm:pt>
    <dgm:pt modelId="{B8F441D9-F0D5-F840-A466-4E9EF66C578E}" type="sibTrans" cxnId="{D54E3235-7D82-E740-BD83-BEF8CC9950E4}">
      <dgm:prSet/>
      <dgm:spPr/>
      <dgm:t>
        <a:bodyPr/>
        <a:lstStyle/>
        <a:p>
          <a:endParaRPr lang="en-US"/>
        </a:p>
      </dgm:t>
    </dgm:pt>
    <dgm:pt modelId="{85E7A673-1D48-A149-9D28-69CE04861677}">
      <dgm:prSet phldrT="[Text]"/>
      <dgm:spPr/>
      <dgm:t>
        <a:bodyPr/>
        <a:lstStyle/>
        <a:p>
          <a:endParaRPr lang="en-US" dirty="0"/>
        </a:p>
      </dgm:t>
    </dgm:pt>
    <dgm:pt modelId="{44A98C23-C2E6-0E41-A20D-972CE2290B0C}" type="parTrans" cxnId="{ED34D87D-71A7-6A46-9500-A6B9467EBC60}">
      <dgm:prSet/>
      <dgm:spPr/>
      <dgm:t>
        <a:bodyPr/>
        <a:lstStyle/>
        <a:p>
          <a:endParaRPr lang="en-US"/>
        </a:p>
      </dgm:t>
    </dgm:pt>
    <dgm:pt modelId="{93D5F031-C583-AD42-8951-47B157186298}" type="sibTrans" cxnId="{ED34D87D-71A7-6A46-9500-A6B9467EBC60}">
      <dgm:prSet/>
      <dgm:spPr/>
      <dgm:t>
        <a:bodyPr/>
        <a:lstStyle/>
        <a:p>
          <a:endParaRPr lang="en-US"/>
        </a:p>
      </dgm:t>
    </dgm:pt>
    <dgm:pt modelId="{2B0ABEA8-497A-224C-9E44-CCCF00F66442}" type="pres">
      <dgm:prSet presAssocID="{C76EAD22-402C-7D41-B205-A25A361944A7}" presName="arrowDiagram" presStyleCnt="0">
        <dgm:presLayoutVars>
          <dgm:chMax val="5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82C1A7F-54DB-7249-9BB9-14761601395F}" type="pres">
      <dgm:prSet presAssocID="{C76EAD22-402C-7D41-B205-A25A361944A7}" presName="arrow" presStyleLbl="bgShp" presStyleIdx="0" presStyleCnt="1" custScaleX="117789" custScaleY="62500" custLinFactNeighborX="-10062" custLinFactNeighborY="-1562"/>
      <dgm:spPr/>
    </dgm:pt>
    <dgm:pt modelId="{2771A5AD-3206-4948-B16A-6DED49711296}" type="pres">
      <dgm:prSet presAssocID="{C76EAD22-402C-7D41-B205-A25A361944A7}" presName="arrowDiagram5" presStyleCnt="0"/>
      <dgm:spPr/>
    </dgm:pt>
    <dgm:pt modelId="{B7683E3C-E9CC-F142-A550-D13F46C3A6AB}" type="pres">
      <dgm:prSet presAssocID="{3348D3D9-1E09-C94C-A9E0-AF66AE11665F}" presName="bullet5a" presStyleLbl="node1" presStyleIdx="0" presStyleCnt="5" custLinFactX="-453099" custLinFactY="-67527" custLinFactNeighborX="-500000" custLinFactNeighborY="-100000"/>
      <dgm:spPr/>
    </dgm:pt>
    <dgm:pt modelId="{FEA89462-3AC7-6042-A93C-038328882016}" type="pres">
      <dgm:prSet presAssocID="{3348D3D9-1E09-C94C-A9E0-AF66AE11665F}" presName="textBox5a" presStyleLbl="revTx" presStyleIdx="0" presStyleCnt="5" custScaleX="194365" custScaleY="66909" custLinFactX="-100000" custLinFactNeighborX="-123938" custLinFactNeighborY="170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FFE83E6-244E-5B44-9403-2C0566462B67}" type="pres">
      <dgm:prSet presAssocID="{E21B9A3B-72C7-1C4B-A875-3F6FFBD692D9}" presName="bullet5b" presStyleLbl="node1" presStyleIdx="1" presStyleCnt="5" custLinFactX="-100000" custLinFactY="-16457" custLinFactNeighborX="-151038" custLinFactNeighborY="-100000"/>
      <dgm:spPr/>
    </dgm:pt>
    <dgm:pt modelId="{4E0B6A05-7606-2A45-9AD2-0CE85E1E3705}" type="pres">
      <dgm:prSet presAssocID="{E21B9A3B-72C7-1C4B-A875-3F6FFBD692D9}" presName="textBox5b" presStyleLbl="revTx" presStyleIdx="1" presStyleCnt="5" custScaleX="167604" custScaleY="56890" custLinFactX="-5015" custLinFactNeighborX="-100000" custLinFactNeighborY="-1538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5D08208-7926-2F4F-8BC0-D0404E6C857E}" type="pres">
      <dgm:prSet presAssocID="{10EC8052-176A-2244-B480-75BF27DCD33E}" presName="bullet5c" presStyleLbl="node1" presStyleIdx="2" presStyleCnt="5" custLinFactNeighborX="87313" custLinFactNeighborY="-37323"/>
      <dgm:spPr/>
    </dgm:pt>
    <dgm:pt modelId="{3A2A5515-0469-7745-A4DD-0765DCD9E8A8}" type="pres">
      <dgm:prSet presAssocID="{10EC8052-176A-2244-B480-75BF27DCD33E}" presName="textBox5c" presStyleLbl="revTx" presStyleIdx="2" presStyleCnt="5" custScaleX="171197" custScaleY="45276" custLinFactNeighborX="-24211" custLinFactNeighborY="-1672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0CDCF8C-7BC6-0941-9215-2CAADD899A4F}" type="pres">
      <dgm:prSet presAssocID="{CCC01B70-FF05-E34A-B6B5-CB3C84BC9DD9}" presName="bullet5d" presStyleLbl="node1" presStyleIdx="3" presStyleCnt="5" custLinFactX="67421" custLinFactNeighborX="100000" custLinFactNeighborY="26825"/>
      <dgm:spPr/>
    </dgm:pt>
    <dgm:pt modelId="{4B66AD79-F04C-CC4B-841F-CF6C76A7DC82}" type="pres">
      <dgm:prSet presAssocID="{CCC01B70-FF05-E34A-B6B5-CB3C84BC9DD9}" presName="textBox5d" presStyleLbl="revTx" presStyleIdx="3" presStyleCnt="5" custScaleX="123613" custScaleY="28602" custLinFactNeighborX="14027" custLinFactNeighborY="-1326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44136A2-C2DF-584B-9550-1371CB8939AE}" type="pres">
      <dgm:prSet presAssocID="{C4D12229-2E3F-A843-BD47-F45CB1DAC61D}" presName="bullet5e" presStyleLbl="node1" presStyleIdx="4" presStyleCnt="5" custLinFactX="65566" custLinFactNeighborX="100000" custLinFactNeighborY="42246"/>
      <dgm:spPr/>
    </dgm:pt>
    <dgm:pt modelId="{06E96507-3C6F-C246-A711-B02AE98DB9E9}" type="pres">
      <dgm:prSet presAssocID="{C4D12229-2E3F-A843-BD47-F45CB1DAC61D}" presName="textBox5e" presStyleLbl="revTx" presStyleIdx="4" presStyleCnt="5" custScaleX="165328" custScaleY="61345" custLinFactX="10666" custLinFactNeighborX="100000" custLinFactNeighborY="-3865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1521FD2-14B8-7C46-A922-D866061513FC}" srcId="{C76EAD22-402C-7D41-B205-A25A361944A7}" destId="{10EC8052-176A-2244-B480-75BF27DCD33E}" srcOrd="2" destOrd="0" parTransId="{FFBF7B03-0BA7-0A4F-922C-B88C3E9907A7}" sibTransId="{B2CC5653-4BED-634E-9C2E-4952CB44D7B2}"/>
    <dgm:cxn modelId="{9F458314-EFAB-3F4C-854E-2398F46C015F}" srcId="{C76EAD22-402C-7D41-B205-A25A361944A7}" destId="{36ECDC48-46F5-8640-A346-B3BD30CCC863}" srcOrd="7" destOrd="0" parTransId="{5CC05A61-FC79-2143-8520-5903A3E2211E}" sibTransId="{66F613E6-61FC-8345-9249-77CA40629EAA}"/>
    <dgm:cxn modelId="{A3AFDBEE-8A53-6746-9853-697556147550}" srcId="{C76EAD22-402C-7D41-B205-A25A361944A7}" destId="{A03C2F11-CA05-2747-ADC9-D002166CC192}" srcOrd="5" destOrd="0" parTransId="{AF58EC41-3063-234D-A0F9-6A8D32121806}" sibTransId="{4FC1EFBD-E913-CA46-B345-A8BAB031AB86}"/>
    <dgm:cxn modelId="{648C62C0-6FD3-7147-9D03-163D17172129}" type="presOf" srcId="{3348D3D9-1E09-C94C-A9E0-AF66AE11665F}" destId="{FEA89462-3AC7-6042-A93C-038328882016}" srcOrd="0" destOrd="0" presId="urn:microsoft.com/office/officeart/2005/8/layout/arrow2"/>
    <dgm:cxn modelId="{04BD10B8-501A-0A4E-B67E-95FC0142E59B}" srcId="{C76EAD22-402C-7D41-B205-A25A361944A7}" destId="{C4D12229-2E3F-A843-BD47-F45CB1DAC61D}" srcOrd="4" destOrd="0" parTransId="{A4B9651C-8AF6-8F49-9F5E-CDE413750408}" sibTransId="{C4785A9D-069F-3B4E-B764-73C55A60E4CD}"/>
    <dgm:cxn modelId="{82E53FB6-00F6-0340-B91C-7CC0310A15E7}" type="presOf" srcId="{E21B9A3B-72C7-1C4B-A875-3F6FFBD692D9}" destId="{4E0B6A05-7606-2A45-9AD2-0CE85E1E3705}" srcOrd="0" destOrd="0" presId="urn:microsoft.com/office/officeart/2005/8/layout/arrow2"/>
    <dgm:cxn modelId="{B75FD4ED-F2CC-D342-9A51-75D83DC4140F}" type="presOf" srcId="{10EC8052-176A-2244-B480-75BF27DCD33E}" destId="{3A2A5515-0469-7745-A4DD-0765DCD9E8A8}" srcOrd="0" destOrd="0" presId="urn:microsoft.com/office/officeart/2005/8/layout/arrow2"/>
    <dgm:cxn modelId="{D54E3235-7D82-E740-BD83-BEF8CC9950E4}" srcId="{C76EAD22-402C-7D41-B205-A25A361944A7}" destId="{CCC01B70-FF05-E34A-B6B5-CB3C84BC9DD9}" srcOrd="3" destOrd="0" parTransId="{2AA32818-8269-234A-A716-CB59348C0E6B}" sibTransId="{B8F441D9-F0D5-F840-A466-4E9EF66C578E}"/>
    <dgm:cxn modelId="{ED34D87D-71A7-6A46-9500-A6B9467EBC60}" srcId="{C76EAD22-402C-7D41-B205-A25A361944A7}" destId="{85E7A673-1D48-A149-9D28-69CE04861677}" srcOrd="6" destOrd="0" parTransId="{44A98C23-C2E6-0E41-A20D-972CE2290B0C}" sibTransId="{93D5F031-C583-AD42-8951-47B157186298}"/>
    <dgm:cxn modelId="{17C67A08-1848-0E44-AAF1-83D73C62229A}" srcId="{C76EAD22-402C-7D41-B205-A25A361944A7}" destId="{E21B9A3B-72C7-1C4B-A875-3F6FFBD692D9}" srcOrd="1" destOrd="0" parTransId="{77DAE552-C88B-8043-AF7F-770857381F31}" sibTransId="{61D6701E-8AEE-E142-B6F0-EC6A758E0A86}"/>
    <dgm:cxn modelId="{BC2BEB43-CC2D-9146-AF0D-106D4628690E}" type="presOf" srcId="{CCC01B70-FF05-E34A-B6B5-CB3C84BC9DD9}" destId="{4B66AD79-F04C-CC4B-841F-CF6C76A7DC82}" srcOrd="0" destOrd="0" presId="urn:microsoft.com/office/officeart/2005/8/layout/arrow2"/>
    <dgm:cxn modelId="{A1128990-EA9C-E34A-A327-C70B8A8D4580}" type="presOf" srcId="{C76EAD22-402C-7D41-B205-A25A361944A7}" destId="{2B0ABEA8-497A-224C-9E44-CCCF00F66442}" srcOrd="0" destOrd="0" presId="urn:microsoft.com/office/officeart/2005/8/layout/arrow2"/>
    <dgm:cxn modelId="{B6097BC6-C521-414D-B20A-C098C2544AEF}" srcId="{C76EAD22-402C-7D41-B205-A25A361944A7}" destId="{3348D3D9-1E09-C94C-A9E0-AF66AE11665F}" srcOrd="0" destOrd="0" parTransId="{011C3D7A-2F2F-D14E-8CF1-D87895914141}" sibTransId="{818AF3A6-D724-D143-9AD6-090B4B0660F2}"/>
    <dgm:cxn modelId="{D112A955-6996-7549-922F-C486636611D1}" type="presOf" srcId="{C4D12229-2E3F-A843-BD47-F45CB1DAC61D}" destId="{06E96507-3C6F-C246-A711-B02AE98DB9E9}" srcOrd="0" destOrd="0" presId="urn:microsoft.com/office/officeart/2005/8/layout/arrow2"/>
    <dgm:cxn modelId="{6A49EF8D-16F8-204F-AD18-3D34D539BC8A}" type="presParOf" srcId="{2B0ABEA8-497A-224C-9E44-CCCF00F66442}" destId="{F82C1A7F-54DB-7249-9BB9-14761601395F}" srcOrd="0" destOrd="0" presId="urn:microsoft.com/office/officeart/2005/8/layout/arrow2"/>
    <dgm:cxn modelId="{77CF932F-6A6C-8943-B779-EFBFB64CE857}" type="presParOf" srcId="{2B0ABEA8-497A-224C-9E44-CCCF00F66442}" destId="{2771A5AD-3206-4948-B16A-6DED49711296}" srcOrd="1" destOrd="0" presId="urn:microsoft.com/office/officeart/2005/8/layout/arrow2"/>
    <dgm:cxn modelId="{FA9CC3C8-52BC-A64D-B8E0-C412EC09CFBC}" type="presParOf" srcId="{2771A5AD-3206-4948-B16A-6DED49711296}" destId="{B7683E3C-E9CC-F142-A550-D13F46C3A6AB}" srcOrd="0" destOrd="0" presId="urn:microsoft.com/office/officeart/2005/8/layout/arrow2"/>
    <dgm:cxn modelId="{4DADBA6A-7442-8C48-8F0E-C77E5F77D5E0}" type="presParOf" srcId="{2771A5AD-3206-4948-B16A-6DED49711296}" destId="{FEA89462-3AC7-6042-A93C-038328882016}" srcOrd="1" destOrd="0" presId="urn:microsoft.com/office/officeart/2005/8/layout/arrow2"/>
    <dgm:cxn modelId="{A3667CD4-A3BC-DA4E-8866-6B966A3CDADE}" type="presParOf" srcId="{2771A5AD-3206-4948-B16A-6DED49711296}" destId="{4FFE83E6-244E-5B44-9403-2C0566462B67}" srcOrd="2" destOrd="0" presId="urn:microsoft.com/office/officeart/2005/8/layout/arrow2"/>
    <dgm:cxn modelId="{F3313974-153C-AB45-8636-ED4422F1EAEE}" type="presParOf" srcId="{2771A5AD-3206-4948-B16A-6DED49711296}" destId="{4E0B6A05-7606-2A45-9AD2-0CE85E1E3705}" srcOrd="3" destOrd="0" presId="urn:microsoft.com/office/officeart/2005/8/layout/arrow2"/>
    <dgm:cxn modelId="{ADAD05F2-00BE-0443-B284-8F13D4D13FCE}" type="presParOf" srcId="{2771A5AD-3206-4948-B16A-6DED49711296}" destId="{55D08208-7926-2F4F-8BC0-D0404E6C857E}" srcOrd="4" destOrd="0" presId="urn:microsoft.com/office/officeart/2005/8/layout/arrow2"/>
    <dgm:cxn modelId="{32F9E9CD-55D1-3F48-88E0-447CDA0FFC44}" type="presParOf" srcId="{2771A5AD-3206-4948-B16A-6DED49711296}" destId="{3A2A5515-0469-7745-A4DD-0765DCD9E8A8}" srcOrd="5" destOrd="0" presId="urn:microsoft.com/office/officeart/2005/8/layout/arrow2"/>
    <dgm:cxn modelId="{4B1BD4F6-B790-A24B-8208-FBE393521A2F}" type="presParOf" srcId="{2771A5AD-3206-4948-B16A-6DED49711296}" destId="{30CDCF8C-7BC6-0941-9215-2CAADD899A4F}" srcOrd="6" destOrd="0" presId="urn:microsoft.com/office/officeart/2005/8/layout/arrow2"/>
    <dgm:cxn modelId="{C7F05EED-2FB5-EA40-8DD2-89063383584B}" type="presParOf" srcId="{2771A5AD-3206-4948-B16A-6DED49711296}" destId="{4B66AD79-F04C-CC4B-841F-CF6C76A7DC82}" srcOrd="7" destOrd="0" presId="urn:microsoft.com/office/officeart/2005/8/layout/arrow2"/>
    <dgm:cxn modelId="{79151B9C-20F6-3D4B-B67F-3CD9E34C2D56}" type="presParOf" srcId="{2771A5AD-3206-4948-B16A-6DED49711296}" destId="{F44136A2-C2DF-584B-9550-1371CB8939AE}" srcOrd="8" destOrd="0" presId="urn:microsoft.com/office/officeart/2005/8/layout/arrow2"/>
    <dgm:cxn modelId="{3320FD64-F3B4-E44E-8A8E-AB8D006FF38A}" type="presParOf" srcId="{2771A5AD-3206-4948-B16A-6DED49711296}" destId="{06E96507-3C6F-C246-A711-B02AE98DB9E9}" srcOrd="9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76EAD22-402C-7D41-B205-A25A361944A7}" type="doc">
      <dgm:prSet loTypeId="urn:microsoft.com/office/officeart/2005/8/layout/arrow2" loCatId="process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348D3D9-1E09-C94C-A9E0-AF66AE11665F}">
      <dgm:prSet phldrT="[Text]" custT="1"/>
      <dgm:spPr/>
      <dgm:t>
        <a:bodyPr/>
        <a:lstStyle/>
        <a:p>
          <a:r>
            <a:rPr lang="en-US" sz="1800" dirty="0" smtClean="0"/>
            <a:t>Feb 2006 1</a:t>
          </a:r>
          <a:r>
            <a:rPr lang="en-US" sz="1800" baseline="30000" dirty="0" smtClean="0"/>
            <a:t>st</a:t>
          </a:r>
          <a:r>
            <a:rPr lang="en-US" sz="1800" dirty="0" smtClean="0"/>
            <a:t> international consultation in</a:t>
          </a:r>
          <a:br>
            <a:rPr lang="en-US" sz="1800" dirty="0" smtClean="0"/>
          </a:br>
          <a:r>
            <a:rPr lang="en-US" sz="1800" dirty="0" smtClean="0"/>
            <a:t>Wellington NZ</a:t>
          </a:r>
          <a:endParaRPr lang="en-US" sz="1800" dirty="0"/>
        </a:p>
      </dgm:t>
    </dgm:pt>
    <dgm:pt modelId="{011C3D7A-2F2F-D14E-8CF1-D87895914141}" type="parTrans" cxnId="{B6097BC6-C521-414D-B20A-C098C2544AEF}">
      <dgm:prSet/>
      <dgm:spPr/>
      <dgm:t>
        <a:bodyPr/>
        <a:lstStyle/>
        <a:p>
          <a:endParaRPr lang="en-US"/>
        </a:p>
      </dgm:t>
    </dgm:pt>
    <dgm:pt modelId="{818AF3A6-D724-D143-9AD6-090B4B0660F2}" type="sibTrans" cxnId="{B6097BC6-C521-414D-B20A-C098C2544AEF}">
      <dgm:prSet/>
      <dgm:spPr/>
      <dgm:t>
        <a:bodyPr/>
        <a:lstStyle/>
        <a:p>
          <a:endParaRPr lang="en-US"/>
        </a:p>
      </dgm:t>
    </dgm:pt>
    <dgm:pt modelId="{10EC8052-176A-2244-B480-75BF27DCD33E}">
      <dgm:prSet phldrT="[Text]" custT="1"/>
      <dgm:spPr/>
      <dgm:t>
        <a:bodyPr/>
        <a:lstStyle/>
        <a:p>
          <a:pPr algn="ctr"/>
          <a:r>
            <a:rPr lang="en-US" sz="1600" dirty="0" smtClean="0"/>
            <a:t>2010, 1</a:t>
          </a:r>
          <a:r>
            <a:rPr lang="en-US" sz="1600" baseline="30000" dirty="0" smtClean="0"/>
            <a:t>st</a:t>
          </a:r>
          <a:r>
            <a:rPr lang="en-US" sz="1600" dirty="0" smtClean="0"/>
            <a:t> “Prep Con” </a:t>
          </a:r>
          <a:br>
            <a:rPr lang="en-US" sz="1600" dirty="0" smtClean="0"/>
          </a:br>
          <a:r>
            <a:rPr lang="en-US" sz="1600" dirty="0" smtClean="0"/>
            <a:t>(preparatory conference)</a:t>
          </a:r>
          <a:endParaRPr lang="en-US" sz="1600" dirty="0"/>
        </a:p>
      </dgm:t>
    </dgm:pt>
    <dgm:pt modelId="{FFBF7B03-0BA7-0A4F-922C-B88C3E9907A7}" type="parTrans" cxnId="{91521FD2-14B8-7C46-A922-D866061513FC}">
      <dgm:prSet/>
      <dgm:spPr/>
      <dgm:t>
        <a:bodyPr/>
        <a:lstStyle/>
        <a:p>
          <a:endParaRPr lang="en-US"/>
        </a:p>
      </dgm:t>
    </dgm:pt>
    <dgm:pt modelId="{B2CC5653-4BED-634E-9C2E-4952CB44D7B2}" type="sibTrans" cxnId="{91521FD2-14B8-7C46-A922-D866061513FC}">
      <dgm:prSet/>
      <dgm:spPr/>
      <dgm:t>
        <a:bodyPr/>
        <a:lstStyle/>
        <a:p>
          <a:endParaRPr lang="en-US"/>
        </a:p>
      </dgm:t>
    </dgm:pt>
    <dgm:pt modelId="{36ECDC48-46F5-8640-A346-B3BD30CCC863}">
      <dgm:prSet phldrT="[Text]" phldr="1"/>
      <dgm:spPr/>
      <dgm:t>
        <a:bodyPr/>
        <a:lstStyle/>
        <a:p>
          <a:endParaRPr lang="en-US"/>
        </a:p>
      </dgm:t>
    </dgm:pt>
    <dgm:pt modelId="{5CC05A61-FC79-2143-8520-5903A3E2211E}" type="parTrans" cxnId="{9F458314-EFAB-3F4C-854E-2398F46C015F}">
      <dgm:prSet/>
      <dgm:spPr/>
      <dgm:t>
        <a:bodyPr/>
        <a:lstStyle/>
        <a:p>
          <a:endParaRPr lang="en-US"/>
        </a:p>
      </dgm:t>
    </dgm:pt>
    <dgm:pt modelId="{66F613E6-61FC-8345-9249-77CA40629EAA}" type="sibTrans" cxnId="{9F458314-EFAB-3F4C-854E-2398F46C015F}">
      <dgm:prSet/>
      <dgm:spPr/>
      <dgm:t>
        <a:bodyPr/>
        <a:lstStyle/>
        <a:p>
          <a:endParaRPr lang="en-US"/>
        </a:p>
      </dgm:t>
    </dgm:pt>
    <dgm:pt modelId="{C4D12229-2E3F-A843-BD47-F45CB1DAC61D}">
      <dgm:prSet phldrT="[Text]" custT="1"/>
      <dgm:spPr/>
      <dgm:t>
        <a:bodyPr/>
        <a:lstStyle/>
        <a:p>
          <a:pPr algn="ctr"/>
          <a:r>
            <a:rPr lang="en-US" sz="2400" dirty="0" smtClean="0"/>
            <a:t>SPRFMO</a:t>
          </a:r>
        </a:p>
        <a:p>
          <a:pPr algn="ctr"/>
          <a:r>
            <a:rPr lang="en-US" sz="2400" dirty="0" smtClean="0"/>
            <a:t>1</a:t>
          </a:r>
          <a:r>
            <a:rPr lang="en-US" sz="2400" baseline="30000" dirty="0" smtClean="0"/>
            <a:t>st</a:t>
          </a:r>
          <a:r>
            <a:rPr lang="en-US" sz="2400" dirty="0" smtClean="0"/>
            <a:t> Meeting</a:t>
          </a:r>
        </a:p>
        <a:p>
          <a:pPr algn="ctr"/>
          <a:r>
            <a:rPr lang="en-US" sz="2400" dirty="0" smtClean="0"/>
            <a:t>Auckland NZ</a:t>
          </a:r>
        </a:p>
        <a:p>
          <a:pPr algn="ctr"/>
          <a:r>
            <a:rPr lang="en-US" sz="2400" dirty="0" smtClean="0"/>
            <a:t>2013</a:t>
          </a:r>
          <a:endParaRPr lang="en-US" sz="2400" dirty="0"/>
        </a:p>
      </dgm:t>
    </dgm:pt>
    <dgm:pt modelId="{A4B9651C-8AF6-8F49-9F5E-CDE413750408}" type="parTrans" cxnId="{04BD10B8-501A-0A4E-B67E-95FC0142E59B}">
      <dgm:prSet/>
      <dgm:spPr/>
      <dgm:t>
        <a:bodyPr/>
        <a:lstStyle/>
        <a:p>
          <a:endParaRPr lang="en-US"/>
        </a:p>
      </dgm:t>
    </dgm:pt>
    <dgm:pt modelId="{C4785A9D-069F-3B4E-B764-73C55A60E4CD}" type="sibTrans" cxnId="{04BD10B8-501A-0A4E-B67E-95FC0142E59B}">
      <dgm:prSet/>
      <dgm:spPr/>
      <dgm:t>
        <a:bodyPr/>
        <a:lstStyle/>
        <a:p>
          <a:endParaRPr lang="en-US"/>
        </a:p>
      </dgm:t>
    </dgm:pt>
    <dgm:pt modelId="{A03C2F11-CA05-2747-ADC9-D002166CC192}">
      <dgm:prSet phldrT="[Text]"/>
      <dgm:spPr/>
    </dgm:pt>
    <dgm:pt modelId="{AF58EC41-3063-234D-A0F9-6A8D32121806}" type="parTrans" cxnId="{A3AFDBEE-8A53-6746-9853-697556147550}">
      <dgm:prSet/>
      <dgm:spPr/>
      <dgm:t>
        <a:bodyPr/>
        <a:lstStyle/>
        <a:p>
          <a:endParaRPr lang="en-US"/>
        </a:p>
      </dgm:t>
    </dgm:pt>
    <dgm:pt modelId="{4FC1EFBD-E913-CA46-B345-A8BAB031AB86}" type="sibTrans" cxnId="{A3AFDBEE-8A53-6746-9853-697556147550}">
      <dgm:prSet/>
      <dgm:spPr/>
      <dgm:t>
        <a:bodyPr/>
        <a:lstStyle/>
        <a:p>
          <a:endParaRPr lang="en-US"/>
        </a:p>
      </dgm:t>
    </dgm:pt>
    <dgm:pt modelId="{E21B9A3B-72C7-1C4B-A875-3F6FFBD692D9}">
      <dgm:prSet phldrT="[Text]" custT="1"/>
      <dgm:spPr/>
      <dgm:t>
        <a:bodyPr/>
        <a:lstStyle/>
        <a:p>
          <a:pPr algn="ctr"/>
          <a:r>
            <a:rPr lang="en-US" sz="2000" dirty="0" smtClean="0"/>
            <a:t>7 more </a:t>
          </a:r>
          <a:br>
            <a:rPr lang="en-US" sz="2000" dirty="0" smtClean="0"/>
          </a:br>
          <a:r>
            <a:rPr lang="en-US" sz="2000" dirty="0" smtClean="0"/>
            <a:t>consultations</a:t>
          </a:r>
          <a:r>
            <a:rPr lang="mr-IN" sz="2000" dirty="0" smtClean="0"/>
            <a:t>…</a:t>
          </a:r>
          <a:endParaRPr lang="en-US" sz="2000" dirty="0"/>
        </a:p>
      </dgm:t>
    </dgm:pt>
    <dgm:pt modelId="{77DAE552-C88B-8043-AF7F-770857381F31}" type="parTrans" cxnId="{17C67A08-1848-0E44-AAF1-83D73C62229A}">
      <dgm:prSet/>
      <dgm:spPr/>
      <dgm:t>
        <a:bodyPr/>
        <a:lstStyle/>
        <a:p>
          <a:endParaRPr lang="en-US"/>
        </a:p>
      </dgm:t>
    </dgm:pt>
    <dgm:pt modelId="{61D6701E-8AEE-E142-B6F0-EC6A758E0A86}" type="sibTrans" cxnId="{17C67A08-1848-0E44-AAF1-83D73C62229A}">
      <dgm:prSet/>
      <dgm:spPr/>
      <dgm:t>
        <a:bodyPr/>
        <a:lstStyle/>
        <a:p>
          <a:endParaRPr lang="en-US"/>
        </a:p>
      </dgm:t>
    </dgm:pt>
    <dgm:pt modelId="{CCC01B70-FF05-E34A-B6B5-CB3C84BC9DD9}">
      <dgm:prSet phldrT="[Text]" custT="1"/>
      <dgm:spPr/>
      <dgm:t>
        <a:bodyPr/>
        <a:lstStyle/>
        <a:p>
          <a:r>
            <a:rPr lang="en-US" sz="2400" dirty="0" smtClean="0"/>
            <a:t>2012, 3</a:t>
          </a:r>
          <a:r>
            <a:rPr lang="en-US" sz="2400" baseline="30000" dirty="0" smtClean="0"/>
            <a:t>rd</a:t>
          </a:r>
          <a:r>
            <a:rPr lang="en-US" sz="2400" dirty="0" smtClean="0"/>
            <a:t> and last </a:t>
          </a:r>
          <a:r>
            <a:rPr lang="en-US" sz="2400" dirty="0" err="1" smtClean="0"/>
            <a:t>PrepCon</a:t>
          </a:r>
          <a:endParaRPr lang="en-US" sz="2400" dirty="0"/>
        </a:p>
      </dgm:t>
    </dgm:pt>
    <dgm:pt modelId="{2AA32818-8269-234A-A716-CB59348C0E6B}" type="parTrans" cxnId="{D54E3235-7D82-E740-BD83-BEF8CC9950E4}">
      <dgm:prSet/>
      <dgm:spPr/>
      <dgm:t>
        <a:bodyPr/>
        <a:lstStyle/>
        <a:p>
          <a:endParaRPr lang="en-US"/>
        </a:p>
      </dgm:t>
    </dgm:pt>
    <dgm:pt modelId="{B8F441D9-F0D5-F840-A466-4E9EF66C578E}" type="sibTrans" cxnId="{D54E3235-7D82-E740-BD83-BEF8CC9950E4}">
      <dgm:prSet/>
      <dgm:spPr/>
      <dgm:t>
        <a:bodyPr/>
        <a:lstStyle/>
        <a:p>
          <a:endParaRPr lang="en-US"/>
        </a:p>
      </dgm:t>
    </dgm:pt>
    <dgm:pt modelId="{85E7A673-1D48-A149-9D28-69CE04861677}">
      <dgm:prSet phldrT="[Text]"/>
      <dgm:spPr/>
      <dgm:t>
        <a:bodyPr/>
        <a:lstStyle/>
        <a:p>
          <a:endParaRPr lang="en-US" dirty="0"/>
        </a:p>
      </dgm:t>
    </dgm:pt>
    <dgm:pt modelId="{44A98C23-C2E6-0E41-A20D-972CE2290B0C}" type="parTrans" cxnId="{ED34D87D-71A7-6A46-9500-A6B9467EBC60}">
      <dgm:prSet/>
      <dgm:spPr/>
      <dgm:t>
        <a:bodyPr/>
        <a:lstStyle/>
        <a:p>
          <a:endParaRPr lang="en-US"/>
        </a:p>
      </dgm:t>
    </dgm:pt>
    <dgm:pt modelId="{93D5F031-C583-AD42-8951-47B157186298}" type="sibTrans" cxnId="{ED34D87D-71A7-6A46-9500-A6B9467EBC60}">
      <dgm:prSet/>
      <dgm:spPr/>
      <dgm:t>
        <a:bodyPr/>
        <a:lstStyle/>
        <a:p>
          <a:endParaRPr lang="en-US"/>
        </a:p>
      </dgm:t>
    </dgm:pt>
    <dgm:pt modelId="{2B0ABEA8-497A-224C-9E44-CCCF00F66442}" type="pres">
      <dgm:prSet presAssocID="{C76EAD22-402C-7D41-B205-A25A361944A7}" presName="arrowDiagram" presStyleCnt="0">
        <dgm:presLayoutVars>
          <dgm:chMax val="5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82C1A7F-54DB-7249-9BB9-14761601395F}" type="pres">
      <dgm:prSet presAssocID="{C76EAD22-402C-7D41-B205-A25A361944A7}" presName="arrow" presStyleLbl="bgShp" presStyleIdx="0" presStyleCnt="1" custScaleX="117789" custScaleY="62500" custLinFactNeighborX="-10062" custLinFactNeighborY="-1562"/>
      <dgm:spPr/>
    </dgm:pt>
    <dgm:pt modelId="{2771A5AD-3206-4948-B16A-6DED49711296}" type="pres">
      <dgm:prSet presAssocID="{C76EAD22-402C-7D41-B205-A25A361944A7}" presName="arrowDiagram5" presStyleCnt="0"/>
      <dgm:spPr/>
    </dgm:pt>
    <dgm:pt modelId="{B7683E3C-E9CC-F142-A550-D13F46C3A6AB}" type="pres">
      <dgm:prSet presAssocID="{3348D3D9-1E09-C94C-A9E0-AF66AE11665F}" presName="bullet5a" presStyleLbl="node1" presStyleIdx="0" presStyleCnt="5" custLinFactX="-453099" custLinFactY="-67527" custLinFactNeighborX="-500000" custLinFactNeighborY="-100000"/>
      <dgm:spPr/>
    </dgm:pt>
    <dgm:pt modelId="{FEA89462-3AC7-6042-A93C-038328882016}" type="pres">
      <dgm:prSet presAssocID="{3348D3D9-1E09-C94C-A9E0-AF66AE11665F}" presName="textBox5a" presStyleLbl="revTx" presStyleIdx="0" presStyleCnt="5" custScaleX="194365" custScaleY="66909" custLinFactX="-100000" custLinFactNeighborX="-123938" custLinFactNeighborY="170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FFE83E6-244E-5B44-9403-2C0566462B67}" type="pres">
      <dgm:prSet presAssocID="{E21B9A3B-72C7-1C4B-A875-3F6FFBD692D9}" presName="bullet5b" presStyleLbl="node1" presStyleIdx="1" presStyleCnt="5" custLinFactX="-100000" custLinFactY="-16457" custLinFactNeighborX="-151038" custLinFactNeighborY="-100000"/>
      <dgm:spPr/>
    </dgm:pt>
    <dgm:pt modelId="{4E0B6A05-7606-2A45-9AD2-0CE85E1E3705}" type="pres">
      <dgm:prSet presAssocID="{E21B9A3B-72C7-1C4B-A875-3F6FFBD692D9}" presName="textBox5b" presStyleLbl="revTx" presStyleIdx="1" presStyleCnt="5" custScaleX="167604" custScaleY="56890" custLinFactX="-5015" custLinFactNeighborX="-100000" custLinFactNeighborY="-1538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5D08208-7926-2F4F-8BC0-D0404E6C857E}" type="pres">
      <dgm:prSet presAssocID="{10EC8052-176A-2244-B480-75BF27DCD33E}" presName="bullet5c" presStyleLbl="node1" presStyleIdx="2" presStyleCnt="5" custLinFactNeighborX="87313" custLinFactNeighborY="-37323"/>
      <dgm:spPr/>
    </dgm:pt>
    <dgm:pt modelId="{3A2A5515-0469-7745-A4DD-0765DCD9E8A8}" type="pres">
      <dgm:prSet presAssocID="{10EC8052-176A-2244-B480-75BF27DCD33E}" presName="textBox5c" presStyleLbl="revTx" presStyleIdx="2" presStyleCnt="5" custScaleX="171197" custScaleY="45276" custLinFactNeighborX="-24211" custLinFactNeighborY="-1672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0CDCF8C-7BC6-0941-9215-2CAADD899A4F}" type="pres">
      <dgm:prSet presAssocID="{CCC01B70-FF05-E34A-B6B5-CB3C84BC9DD9}" presName="bullet5d" presStyleLbl="node1" presStyleIdx="3" presStyleCnt="5" custLinFactX="67421" custLinFactNeighborX="100000" custLinFactNeighborY="26825"/>
      <dgm:spPr/>
    </dgm:pt>
    <dgm:pt modelId="{4B66AD79-F04C-CC4B-841F-CF6C76A7DC82}" type="pres">
      <dgm:prSet presAssocID="{CCC01B70-FF05-E34A-B6B5-CB3C84BC9DD9}" presName="textBox5d" presStyleLbl="revTx" presStyleIdx="3" presStyleCnt="5" custScaleX="123613" custScaleY="28602" custLinFactNeighborX="14027" custLinFactNeighborY="-1326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44136A2-C2DF-584B-9550-1371CB8939AE}" type="pres">
      <dgm:prSet presAssocID="{C4D12229-2E3F-A843-BD47-F45CB1DAC61D}" presName="bullet5e" presStyleLbl="node1" presStyleIdx="4" presStyleCnt="5" custLinFactX="65566" custLinFactNeighborX="100000" custLinFactNeighborY="42246"/>
      <dgm:spPr/>
    </dgm:pt>
    <dgm:pt modelId="{06E96507-3C6F-C246-A711-B02AE98DB9E9}" type="pres">
      <dgm:prSet presAssocID="{C4D12229-2E3F-A843-BD47-F45CB1DAC61D}" presName="textBox5e" presStyleLbl="revTx" presStyleIdx="4" presStyleCnt="5" custScaleX="165328" custScaleY="61345" custLinFactX="10666" custLinFactNeighborX="100000" custLinFactNeighborY="-3865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1521FD2-14B8-7C46-A922-D866061513FC}" srcId="{C76EAD22-402C-7D41-B205-A25A361944A7}" destId="{10EC8052-176A-2244-B480-75BF27DCD33E}" srcOrd="2" destOrd="0" parTransId="{FFBF7B03-0BA7-0A4F-922C-B88C3E9907A7}" sibTransId="{B2CC5653-4BED-634E-9C2E-4952CB44D7B2}"/>
    <dgm:cxn modelId="{B7340CD4-AEB6-D645-8DF0-373CDD16EE6B}" type="presOf" srcId="{E21B9A3B-72C7-1C4B-A875-3F6FFBD692D9}" destId="{4E0B6A05-7606-2A45-9AD2-0CE85E1E3705}" srcOrd="0" destOrd="0" presId="urn:microsoft.com/office/officeart/2005/8/layout/arrow2"/>
    <dgm:cxn modelId="{FC0470A8-7645-FF4B-98F7-4B78ECFF19AE}" type="presOf" srcId="{CCC01B70-FF05-E34A-B6B5-CB3C84BC9DD9}" destId="{4B66AD79-F04C-CC4B-841F-CF6C76A7DC82}" srcOrd="0" destOrd="0" presId="urn:microsoft.com/office/officeart/2005/8/layout/arrow2"/>
    <dgm:cxn modelId="{9F458314-EFAB-3F4C-854E-2398F46C015F}" srcId="{C76EAD22-402C-7D41-B205-A25A361944A7}" destId="{36ECDC48-46F5-8640-A346-B3BD30CCC863}" srcOrd="7" destOrd="0" parTransId="{5CC05A61-FC79-2143-8520-5903A3E2211E}" sibTransId="{66F613E6-61FC-8345-9249-77CA40629EAA}"/>
    <dgm:cxn modelId="{A3AFDBEE-8A53-6746-9853-697556147550}" srcId="{C76EAD22-402C-7D41-B205-A25A361944A7}" destId="{A03C2F11-CA05-2747-ADC9-D002166CC192}" srcOrd="5" destOrd="0" parTransId="{AF58EC41-3063-234D-A0F9-6A8D32121806}" sibTransId="{4FC1EFBD-E913-CA46-B345-A8BAB031AB86}"/>
    <dgm:cxn modelId="{D3334D11-D0B3-794C-9A16-91E22C3B547F}" type="presOf" srcId="{C4D12229-2E3F-A843-BD47-F45CB1DAC61D}" destId="{06E96507-3C6F-C246-A711-B02AE98DB9E9}" srcOrd="0" destOrd="0" presId="urn:microsoft.com/office/officeart/2005/8/layout/arrow2"/>
    <dgm:cxn modelId="{9E2D6D70-E773-DF49-8628-93A14182AF1A}" type="presOf" srcId="{C76EAD22-402C-7D41-B205-A25A361944A7}" destId="{2B0ABEA8-497A-224C-9E44-CCCF00F66442}" srcOrd="0" destOrd="0" presId="urn:microsoft.com/office/officeart/2005/8/layout/arrow2"/>
    <dgm:cxn modelId="{04BD10B8-501A-0A4E-B67E-95FC0142E59B}" srcId="{C76EAD22-402C-7D41-B205-A25A361944A7}" destId="{C4D12229-2E3F-A843-BD47-F45CB1DAC61D}" srcOrd="4" destOrd="0" parTransId="{A4B9651C-8AF6-8F49-9F5E-CDE413750408}" sibTransId="{C4785A9D-069F-3B4E-B764-73C55A60E4CD}"/>
    <dgm:cxn modelId="{E6551361-4BE1-AF4D-AA36-0258794FD8C5}" type="presOf" srcId="{10EC8052-176A-2244-B480-75BF27DCD33E}" destId="{3A2A5515-0469-7745-A4DD-0765DCD9E8A8}" srcOrd="0" destOrd="0" presId="urn:microsoft.com/office/officeart/2005/8/layout/arrow2"/>
    <dgm:cxn modelId="{D54E3235-7D82-E740-BD83-BEF8CC9950E4}" srcId="{C76EAD22-402C-7D41-B205-A25A361944A7}" destId="{CCC01B70-FF05-E34A-B6B5-CB3C84BC9DD9}" srcOrd="3" destOrd="0" parTransId="{2AA32818-8269-234A-A716-CB59348C0E6B}" sibTransId="{B8F441D9-F0D5-F840-A466-4E9EF66C578E}"/>
    <dgm:cxn modelId="{ED34D87D-71A7-6A46-9500-A6B9467EBC60}" srcId="{C76EAD22-402C-7D41-B205-A25A361944A7}" destId="{85E7A673-1D48-A149-9D28-69CE04861677}" srcOrd="6" destOrd="0" parTransId="{44A98C23-C2E6-0E41-A20D-972CE2290B0C}" sibTransId="{93D5F031-C583-AD42-8951-47B157186298}"/>
    <dgm:cxn modelId="{EF2BE520-E8E3-3F47-BCB4-0AE2E45569C8}" type="presOf" srcId="{3348D3D9-1E09-C94C-A9E0-AF66AE11665F}" destId="{FEA89462-3AC7-6042-A93C-038328882016}" srcOrd="0" destOrd="0" presId="urn:microsoft.com/office/officeart/2005/8/layout/arrow2"/>
    <dgm:cxn modelId="{17C67A08-1848-0E44-AAF1-83D73C62229A}" srcId="{C76EAD22-402C-7D41-B205-A25A361944A7}" destId="{E21B9A3B-72C7-1C4B-A875-3F6FFBD692D9}" srcOrd="1" destOrd="0" parTransId="{77DAE552-C88B-8043-AF7F-770857381F31}" sibTransId="{61D6701E-8AEE-E142-B6F0-EC6A758E0A86}"/>
    <dgm:cxn modelId="{B6097BC6-C521-414D-B20A-C098C2544AEF}" srcId="{C76EAD22-402C-7D41-B205-A25A361944A7}" destId="{3348D3D9-1E09-C94C-A9E0-AF66AE11665F}" srcOrd="0" destOrd="0" parTransId="{011C3D7A-2F2F-D14E-8CF1-D87895914141}" sibTransId="{818AF3A6-D724-D143-9AD6-090B4B0660F2}"/>
    <dgm:cxn modelId="{F8E77399-D878-7A4E-BDAF-6E27EEDAB2C9}" type="presParOf" srcId="{2B0ABEA8-497A-224C-9E44-CCCF00F66442}" destId="{F82C1A7F-54DB-7249-9BB9-14761601395F}" srcOrd="0" destOrd="0" presId="urn:microsoft.com/office/officeart/2005/8/layout/arrow2"/>
    <dgm:cxn modelId="{3E390FD1-EC5A-6348-B76E-7CC543AD2FFF}" type="presParOf" srcId="{2B0ABEA8-497A-224C-9E44-CCCF00F66442}" destId="{2771A5AD-3206-4948-B16A-6DED49711296}" srcOrd="1" destOrd="0" presId="urn:microsoft.com/office/officeart/2005/8/layout/arrow2"/>
    <dgm:cxn modelId="{2161BDA7-6FC8-804F-ABF4-04AF7F8CCF93}" type="presParOf" srcId="{2771A5AD-3206-4948-B16A-6DED49711296}" destId="{B7683E3C-E9CC-F142-A550-D13F46C3A6AB}" srcOrd="0" destOrd="0" presId="urn:microsoft.com/office/officeart/2005/8/layout/arrow2"/>
    <dgm:cxn modelId="{5C7EC746-A24B-3C4F-B4F4-4527FAFBF2E7}" type="presParOf" srcId="{2771A5AD-3206-4948-B16A-6DED49711296}" destId="{FEA89462-3AC7-6042-A93C-038328882016}" srcOrd="1" destOrd="0" presId="urn:microsoft.com/office/officeart/2005/8/layout/arrow2"/>
    <dgm:cxn modelId="{2FB185CC-51C4-DE4F-939C-A253BF2B4392}" type="presParOf" srcId="{2771A5AD-3206-4948-B16A-6DED49711296}" destId="{4FFE83E6-244E-5B44-9403-2C0566462B67}" srcOrd="2" destOrd="0" presId="urn:microsoft.com/office/officeart/2005/8/layout/arrow2"/>
    <dgm:cxn modelId="{82445AA8-5FD4-E34E-80AE-240C2F28E642}" type="presParOf" srcId="{2771A5AD-3206-4948-B16A-6DED49711296}" destId="{4E0B6A05-7606-2A45-9AD2-0CE85E1E3705}" srcOrd="3" destOrd="0" presId="urn:microsoft.com/office/officeart/2005/8/layout/arrow2"/>
    <dgm:cxn modelId="{654F093E-35DB-C141-9CDA-C4CFE7801701}" type="presParOf" srcId="{2771A5AD-3206-4948-B16A-6DED49711296}" destId="{55D08208-7926-2F4F-8BC0-D0404E6C857E}" srcOrd="4" destOrd="0" presId="urn:microsoft.com/office/officeart/2005/8/layout/arrow2"/>
    <dgm:cxn modelId="{CFB3C1AE-1006-2C45-88B1-01E43DD034A9}" type="presParOf" srcId="{2771A5AD-3206-4948-B16A-6DED49711296}" destId="{3A2A5515-0469-7745-A4DD-0765DCD9E8A8}" srcOrd="5" destOrd="0" presId="urn:microsoft.com/office/officeart/2005/8/layout/arrow2"/>
    <dgm:cxn modelId="{F62EE52C-27D4-2E48-B6C6-39FF13FD35AF}" type="presParOf" srcId="{2771A5AD-3206-4948-B16A-6DED49711296}" destId="{30CDCF8C-7BC6-0941-9215-2CAADD899A4F}" srcOrd="6" destOrd="0" presId="urn:microsoft.com/office/officeart/2005/8/layout/arrow2"/>
    <dgm:cxn modelId="{03ED0ACF-D503-2D4D-BFE6-3D0EEB1B21E6}" type="presParOf" srcId="{2771A5AD-3206-4948-B16A-6DED49711296}" destId="{4B66AD79-F04C-CC4B-841F-CF6C76A7DC82}" srcOrd="7" destOrd="0" presId="urn:microsoft.com/office/officeart/2005/8/layout/arrow2"/>
    <dgm:cxn modelId="{CF96D51D-B0DB-FE41-8B97-560190831C1A}" type="presParOf" srcId="{2771A5AD-3206-4948-B16A-6DED49711296}" destId="{F44136A2-C2DF-584B-9550-1371CB8939AE}" srcOrd="8" destOrd="0" presId="urn:microsoft.com/office/officeart/2005/8/layout/arrow2"/>
    <dgm:cxn modelId="{3CC12330-413F-E74F-B612-5981CB3DA9D8}" type="presParOf" srcId="{2771A5AD-3206-4948-B16A-6DED49711296}" destId="{06E96507-3C6F-C246-A711-B02AE98DB9E9}" srcOrd="9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2C1A7F-54DB-7249-9BB9-14761601395F}">
      <dsp:nvSpPr>
        <dsp:cNvPr id="0" name=""/>
        <dsp:cNvSpPr/>
      </dsp:nvSpPr>
      <dsp:spPr>
        <a:xfrm>
          <a:off x="393679" y="357783"/>
          <a:ext cx="6893202" cy="2286000"/>
        </a:xfrm>
        <a:prstGeom prst="swooshArrow">
          <a:avLst>
            <a:gd name="adj1" fmla="val 25000"/>
            <a:gd name="adj2" fmla="val 25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B7683E3C-E9CC-F142-A550-D13F46C3A6AB}">
      <dsp:nvSpPr>
        <dsp:cNvPr id="0" name=""/>
        <dsp:cNvSpPr/>
      </dsp:nvSpPr>
      <dsp:spPr>
        <a:xfrm>
          <a:off x="796613" y="2223416"/>
          <a:ext cx="134599" cy="134599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70000"/>
                <a:satMod val="15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70000"/>
                <a:satMod val="140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4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EA89462-3AC7-6042-A93C-038328882016}">
      <dsp:nvSpPr>
        <dsp:cNvPr id="0" name=""/>
        <dsp:cNvSpPr/>
      </dsp:nvSpPr>
      <dsp:spPr>
        <a:xfrm>
          <a:off x="68282" y="2675105"/>
          <a:ext cx="1490066" cy="5824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322" tIns="0" rIns="0" bIns="0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Feb 2006 1</a:t>
          </a:r>
          <a:r>
            <a:rPr lang="en-US" sz="1800" kern="1200" baseline="30000" dirty="0" smtClean="0"/>
            <a:t>st</a:t>
          </a:r>
          <a:r>
            <a:rPr lang="en-US" sz="1800" kern="1200" dirty="0" smtClean="0"/>
            <a:t> international consultation in</a:t>
          </a:r>
          <a:br>
            <a:rPr lang="en-US" sz="1800" kern="1200" dirty="0" smtClean="0"/>
          </a:br>
          <a:r>
            <a:rPr lang="en-US" sz="1800" kern="1200" dirty="0" smtClean="0"/>
            <a:t>Wellington NZ</a:t>
          </a:r>
          <a:endParaRPr lang="en-US" sz="1800" kern="1200" dirty="0"/>
        </a:p>
      </dsp:txBody>
      <dsp:txXfrm>
        <a:off x="68282" y="2675105"/>
        <a:ext cx="1490066" cy="582448"/>
      </dsp:txXfrm>
    </dsp:sp>
    <dsp:sp modelId="{4FFE83E6-244E-5B44-9403-2C0566462B67}">
      <dsp:nvSpPr>
        <dsp:cNvPr id="0" name=""/>
        <dsp:cNvSpPr/>
      </dsp:nvSpPr>
      <dsp:spPr>
        <a:xfrm>
          <a:off x="2279194" y="1503493"/>
          <a:ext cx="210677" cy="210677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70000"/>
                <a:satMod val="15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70000"/>
                <a:satMod val="140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4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E0B6A05-7606-2A45-9AD2-0CE85E1E3705}">
      <dsp:nvSpPr>
        <dsp:cNvPr id="0" name=""/>
        <dsp:cNvSpPr/>
      </dsp:nvSpPr>
      <dsp:spPr>
        <a:xfrm>
          <a:off x="1564865" y="1948753"/>
          <a:ext cx="1628203" cy="8718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1634" tIns="0" rIns="0" bIns="0" numCol="1" spcCol="1270" anchor="t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7 more </a:t>
          </a:r>
          <a:br>
            <a:rPr lang="en-US" sz="2000" kern="1200" dirty="0" smtClean="0"/>
          </a:br>
          <a:r>
            <a:rPr lang="en-US" sz="2000" kern="1200" dirty="0" smtClean="0"/>
            <a:t>consultations</a:t>
          </a:r>
          <a:r>
            <a:rPr lang="mr-IN" sz="2000" kern="1200" dirty="0" smtClean="0"/>
            <a:t>…</a:t>
          </a:r>
          <a:endParaRPr lang="en-US" sz="2000" kern="1200" dirty="0"/>
        </a:p>
      </dsp:txBody>
      <dsp:txXfrm>
        <a:off x="1564865" y="1948753"/>
        <a:ext cx="1628203" cy="871859"/>
      </dsp:txXfrm>
    </dsp:sp>
    <dsp:sp modelId="{55D08208-7926-2F4F-8BC0-D0404E6C857E}">
      <dsp:nvSpPr>
        <dsp:cNvPr id="0" name=""/>
        <dsp:cNvSpPr/>
      </dsp:nvSpPr>
      <dsp:spPr>
        <a:xfrm>
          <a:off x="3989687" y="1085850"/>
          <a:ext cx="280903" cy="280903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70000"/>
                <a:satMod val="15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70000"/>
                <a:satMod val="140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4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A2A5515-0469-7745-A4DD-0765DCD9E8A8}">
      <dsp:nvSpPr>
        <dsp:cNvPr id="0" name=""/>
        <dsp:cNvSpPr/>
      </dsp:nvSpPr>
      <dsp:spPr>
        <a:xfrm>
          <a:off x="3209345" y="1549774"/>
          <a:ext cx="1933613" cy="9306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845" tIns="0" rIns="0" bIns="0" numCol="1" spcCol="1270" anchor="t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2010, 1</a:t>
          </a:r>
          <a:r>
            <a:rPr lang="en-US" sz="1600" kern="1200" baseline="30000" dirty="0" smtClean="0"/>
            <a:t>st</a:t>
          </a:r>
          <a:r>
            <a:rPr lang="en-US" sz="1600" kern="1200" dirty="0" smtClean="0"/>
            <a:t> “Prep Con” </a:t>
          </a:r>
          <a:br>
            <a:rPr lang="en-US" sz="1600" kern="1200" dirty="0" smtClean="0"/>
          </a:br>
          <a:r>
            <a:rPr lang="en-US" sz="1600" kern="1200" dirty="0" smtClean="0"/>
            <a:t>(preparatory conference)</a:t>
          </a:r>
          <a:endParaRPr lang="en-US" sz="1600" kern="1200" dirty="0"/>
        </a:p>
      </dsp:txBody>
      <dsp:txXfrm>
        <a:off x="3209345" y="1549774"/>
        <a:ext cx="1933613" cy="930680"/>
      </dsp:txXfrm>
    </dsp:sp>
    <dsp:sp modelId="{30CDCF8C-7BC6-0941-9215-2CAADD899A4F}">
      <dsp:nvSpPr>
        <dsp:cNvPr id="0" name=""/>
        <dsp:cNvSpPr/>
      </dsp:nvSpPr>
      <dsp:spPr>
        <a:xfrm>
          <a:off x="5440384" y="852036"/>
          <a:ext cx="362834" cy="362834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70000"/>
                <a:satMod val="15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70000"/>
                <a:satMod val="140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4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B66AD79-F04C-CC4B-841F-CF6C76A7DC82}">
      <dsp:nvSpPr>
        <dsp:cNvPr id="0" name=""/>
        <dsp:cNvSpPr/>
      </dsp:nvSpPr>
      <dsp:spPr>
        <a:xfrm>
          <a:off x="5040330" y="1485889"/>
          <a:ext cx="1446806" cy="7009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258" tIns="0" rIns="0" bIns="0" numCol="1" spcCol="1270" anchor="t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2012, 3</a:t>
          </a:r>
          <a:r>
            <a:rPr lang="en-US" sz="2400" kern="1200" baseline="30000" dirty="0" smtClean="0"/>
            <a:t>rd</a:t>
          </a:r>
          <a:r>
            <a:rPr lang="en-US" sz="2400" kern="1200" dirty="0" smtClean="0"/>
            <a:t> and last </a:t>
          </a:r>
          <a:r>
            <a:rPr lang="en-US" sz="2400" kern="1200" dirty="0" err="1" smtClean="0"/>
            <a:t>PrepCon</a:t>
          </a:r>
          <a:endParaRPr lang="en-US" sz="2400" kern="1200" dirty="0"/>
        </a:p>
      </dsp:txBody>
      <dsp:txXfrm>
        <a:off x="5040330" y="1485889"/>
        <a:ext cx="1446806" cy="700918"/>
      </dsp:txXfrm>
    </dsp:sp>
    <dsp:sp modelId="{F44136A2-C2DF-584B-9550-1371CB8939AE}">
      <dsp:nvSpPr>
        <dsp:cNvPr id="0" name=""/>
        <dsp:cNvSpPr/>
      </dsp:nvSpPr>
      <dsp:spPr>
        <a:xfrm>
          <a:off x="6719059" y="658873"/>
          <a:ext cx="462320" cy="462320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70000"/>
                <a:satMod val="15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70000"/>
                <a:satMod val="140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4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6E96507-3C6F-C246-A711-B02AE98DB9E9}">
      <dsp:nvSpPr>
        <dsp:cNvPr id="0" name=""/>
        <dsp:cNvSpPr/>
      </dsp:nvSpPr>
      <dsp:spPr>
        <a:xfrm>
          <a:off x="6923197" y="174426"/>
          <a:ext cx="1935052" cy="16514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4974" tIns="0" rIns="0" bIns="0" numCol="1" spcCol="1270" anchor="t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SPRFMO</a:t>
          </a: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1</a:t>
          </a:r>
          <a:r>
            <a:rPr lang="en-US" sz="2400" kern="1200" baseline="30000" dirty="0" smtClean="0"/>
            <a:t>st</a:t>
          </a:r>
          <a:r>
            <a:rPr lang="en-US" sz="2400" kern="1200" dirty="0" smtClean="0"/>
            <a:t> Meeting</a:t>
          </a: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Auckland NZ</a:t>
          </a: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2013</a:t>
          </a:r>
          <a:endParaRPr lang="en-US" sz="2400" kern="1200" dirty="0"/>
        </a:p>
      </dsp:txBody>
      <dsp:txXfrm>
        <a:off x="6923197" y="174426"/>
        <a:ext cx="1935052" cy="165140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2C1A7F-54DB-7249-9BB9-14761601395F}">
      <dsp:nvSpPr>
        <dsp:cNvPr id="0" name=""/>
        <dsp:cNvSpPr/>
      </dsp:nvSpPr>
      <dsp:spPr>
        <a:xfrm>
          <a:off x="393679" y="357783"/>
          <a:ext cx="6893202" cy="2286000"/>
        </a:xfrm>
        <a:prstGeom prst="swooshArrow">
          <a:avLst>
            <a:gd name="adj1" fmla="val 25000"/>
            <a:gd name="adj2" fmla="val 25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B7683E3C-E9CC-F142-A550-D13F46C3A6AB}">
      <dsp:nvSpPr>
        <dsp:cNvPr id="0" name=""/>
        <dsp:cNvSpPr/>
      </dsp:nvSpPr>
      <dsp:spPr>
        <a:xfrm>
          <a:off x="796613" y="2223416"/>
          <a:ext cx="134599" cy="134599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70000"/>
                <a:satMod val="15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70000"/>
                <a:satMod val="140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4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EA89462-3AC7-6042-A93C-038328882016}">
      <dsp:nvSpPr>
        <dsp:cNvPr id="0" name=""/>
        <dsp:cNvSpPr/>
      </dsp:nvSpPr>
      <dsp:spPr>
        <a:xfrm>
          <a:off x="68282" y="2675105"/>
          <a:ext cx="1490066" cy="5824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322" tIns="0" rIns="0" bIns="0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Feb 2006 1</a:t>
          </a:r>
          <a:r>
            <a:rPr lang="en-US" sz="1800" kern="1200" baseline="30000" dirty="0" smtClean="0"/>
            <a:t>st</a:t>
          </a:r>
          <a:r>
            <a:rPr lang="en-US" sz="1800" kern="1200" dirty="0" smtClean="0"/>
            <a:t> international consultation in</a:t>
          </a:r>
          <a:br>
            <a:rPr lang="en-US" sz="1800" kern="1200" dirty="0" smtClean="0"/>
          </a:br>
          <a:r>
            <a:rPr lang="en-US" sz="1800" kern="1200" dirty="0" smtClean="0"/>
            <a:t>Wellington NZ</a:t>
          </a:r>
          <a:endParaRPr lang="en-US" sz="1800" kern="1200" dirty="0"/>
        </a:p>
      </dsp:txBody>
      <dsp:txXfrm>
        <a:off x="68282" y="2675105"/>
        <a:ext cx="1490066" cy="582448"/>
      </dsp:txXfrm>
    </dsp:sp>
    <dsp:sp modelId="{4FFE83E6-244E-5B44-9403-2C0566462B67}">
      <dsp:nvSpPr>
        <dsp:cNvPr id="0" name=""/>
        <dsp:cNvSpPr/>
      </dsp:nvSpPr>
      <dsp:spPr>
        <a:xfrm>
          <a:off x="2279194" y="1503493"/>
          <a:ext cx="210677" cy="210677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70000"/>
                <a:satMod val="15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70000"/>
                <a:satMod val="140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4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E0B6A05-7606-2A45-9AD2-0CE85E1E3705}">
      <dsp:nvSpPr>
        <dsp:cNvPr id="0" name=""/>
        <dsp:cNvSpPr/>
      </dsp:nvSpPr>
      <dsp:spPr>
        <a:xfrm>
          <a:off x="1564865" y="1948753"/>
          <a:ext cx="1628203" cy="8718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1634" tIns="0" rIns="0" bIns="0" numCol="1" spcCol="1270" anchor="t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7 more </a:t>
          </a:r>
          <a:br>
            <a:rPr lang="en-US" sz="2000" kern="1200" dirty="0" smtClean="0"/>
          </a:br>
          <a:r>
            <a:rPr lang="en-US" sz="2000" kern="1200" dirty="0" smtClean="0"/>
            <a:t>consultations</a:t>
          </a:r>
          <a:r>
            <a:rPr lang="mr-IN" sz="2000" kern="1200" dirty="0" smtClean="0"/>
            <a:t>…</a:t>
          </a:r>
          <a:endParaRPr lang="en-US" sz="2000" kern="1200" dirty="0"/>
        </a:p>
      </dsp:txBody>
      <dsp:txXfrm>
        <a:off x="1564865" y="1948753"/>
        <a:ext cx="1628203" cy="871859"/>
      </dsp:txXfrm>
    </dsp:sp>
    <dsp:sp modelId="{55D08208-7926-2F4F-8BC0-D0404E6C857E}">
      <dsp:nvSpPr>
        <dsp:cNvPr id="0" name=""/>
        <dsp:cNvSpPr/>
      </dsp:nvSpPr>
      <dsp:spPr>
        <a:xfrm>
          <a:off x="3989687" y="1085850"/>
          <a:ext cx="280903" cy="280903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70000"/>
                <a:satMod val="15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70000"/>
                <a:satMod val="140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4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A2A5515-0469-7745-A4DD-0765DCD9E8A8}">
      <dsp:nvSpPr>
        <dsp:cNvPr id="0" name=""/>
        <dsp:cNvSpPr/>
      </dsp:nvSpPr>
      <dsp:spPr>
        <a:xfrm>
          <a:off x="3209345" y="1549774"/>
          <a:ext cx="1933613" cy="9306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845" tIns="0" rIns="0" bIns="0" numCol="1" spcCol="1270" anchor="t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2010, 1</a:t>
          </a:r>
          <a:r>
            <a:rPr lang="en-US" sz="1600" kern="1200" baseline="30000" dirty="0" smtClean="0"/>
            <a:t>st</a:t>
          </a:r>
          <a:r>
            <a:rPr lang="en-US" sz="1600" kern="1200" dirty="0" smtClean="0"/>
            <a:t> “Prep Con” </a:t>
          </a:r>
          <a:br>
            <a:rPr lang="en-US" sz="1600" kern="1200" dirty="0" smtClean="0"/>
          </a:br>
          <a:r>
            <a:rPr lang="en-US" sz="1600" kern="1200" dirty="0" smtClean="0"/>
            <a:t>(preparatory conference)</a:t>
          </a:r>
          <a:endParaRPr lang="en-US" sz="1600" kern="1200" dirty="0"/>
        </a:p>
      </dsp:txBody>
      <dsp:txXfrm>
        <a:off x="3209345" y="1549774"/>
        <a:ext cx="1933613" cy="930680"/>
      </dsp:txXfrm>
    </dsp:sp>
    <dsp:sp modelId="{30CDCF8C-7BC6-0941-9215-2CAADD899A4F}">
      <dsp:nvSpPr>
        <dsp:cNvPr id="0" name=""/>
        <dsp:cNvSpPr/>
      </dsp:nvSpPr>
      <dsp:spPr>
        <a:xfrm>
          <a:off x="5440384" y="852036"/>
          <a:ext cx="362834" cy="362834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70000"/>
                <a:satMod val="15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70000"/>
                <a:satMod val="140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4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B66AD79-F04C-CC4B-841F-CF6C76A7DC82}">
      <dsp:nvSpPr>
        <dsp:cNvPr id="0" name=""/>
        <dsp:cNvSpPr/>
      </dsp:nvSpPr>
      <dsp:spPr>
        <a:xfrm>
          <a:off x="5040330" y="1485889"/>
          <a:ext cx="1446806" cy="7009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258" tIns="0" rIns="0" bIns="0" numCol="1" spcCol="1270" anchor="t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2012, 3</a:t>
          </a:r>
          <a:r>
            <a:rPr lang="en-US" sz="2400" kern="1200" baseline="30000" dirty="0" smtClean="0"/>
            <a:t>rd</a:t>
          </a:r>
          <a:r>
            <a:rPr lang="en-US" sz="2400" kern="1200" dirty="0" smtClean="0"/>
            <a:t> and last </a:t>
          </a:r>
          <a:r>
            <a:rPr lang="en-US" sz="2400" kern="1200" dirty="0" err="1" smtClean="0"/>
            <a:t>PrepCon</a:t>
          </a:r>
          <a:endParaRPr lang="en-US" sz="2400" kern="1200" dirty="0"/>
        </a:p>
      </dsp:txBody>
      <dsp:txXfrm>
        <a:off x="5040330" y="1485889"/>
        <a:ext cx="1446806" cy="700918"/>
      </dsp:txXfrm>
    </dsp:sp>
    <dsp:sp modelId="{F44136A2-C2DF-584B-9550-1371CB8939AE}">
      <dsp:nvSpPr>
        <dsp:cNvPr id="0" name=""/>
        <dsp:cNvSpPr/>
      </dsp:nvSpPr>
      <dsp:spPr>
        <a:xfrm>
          <a:off x="6719059" y="658873"/>
          <a:ext cx="462320" cy="462320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70000"/>
                <a:satMod val="15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70000"/>
                <a:satMod val="140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4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6E96507-3C6F-C246-A711-B02AE98DB9E9}">
      <dsp:nvSpPr>
        <dsp:cNvPr id="0" name=""/>
        <dsp:cNvSpPr/>
      </dsp:nvSpPr>
      <dsp:spPr>
        <a:xfrm>
          <a:off x="6923197" y="174426"/>
          <a:ext cx="1935052" cy="16514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4974" tIns="0" rIns="0" bIns="0" numCol="1" spcCol="1270" anchor="t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SPRFMO</a:t>
          </a: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1</a:t>
          </a:r>
          <a:r>
            <a:rPr lang="en-US" sz="2400" kern="1200" baseline="30000" dirty="0" smtClean="0"/>
            <a:t>st</a:t>
          </a:r>
          <a:r>
            <a:rPr lang="en-US" sz="2400" kern="1200" dirty="0" smtClean="0"/>
            <a:t> Meeting</a:t>
          </a: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Auckland NZ</a:t>
          </a: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2013</a:t>
          </a:r>
          <a:endParaRPr lang="en-US" sz="2400" kern="1200" dirty="0"/>
        </a:p>
      </dsp:txBody>
      <dsp:txXfrm>
        <a:off x="6923197" y="174426"/>
        <a:ext cx="1935052" cy="165140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A46EE7-60A4-744E-B264-58963AA176F3}" type="datetimeFigureOut">
              <a:rPr lang="en-US" smtClean="0"/>
              <a:pPr/>
              <a:t>5/15/17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49127C-B0D4-0A46-BDD1-913C74EA5EE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4372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738461D-5D6E-44A7-A132-3769759F177F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90774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Number of things</a:t>
            </a:r>
            <a:r>
              <a:rPr lang="en-US" baseline="0" dirty="0" smtClean="0"/>
              <a:t> presented during the week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C8EC92-7A0E-45CB-A1DA-C643CAB7E91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9249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Lots</a:t>
            </a:r>
            <a:r>
              <a:rPr lang="en-US" baseline="0" dirty="0" smtClean="0"/>
              <a:t> of oceanographic models </a:t>
            </a:r>
            <a:r>
              <a:rPr lang="en-US" baseline="0" dirty="0" err="1" smtClean="0"/>
              <a:t>etc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C8EC92-7A0E-45CB-A1DA-C643CAB7E91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662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Note confidence band on new recruits AND poor</a:t>
            </a:r>
            <a:r>
              <a:rPr lang="en-US" baseline="0" dirty="0" smtClean="0"/>
              <a:t> recruitment since 2003….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C8EC92-7A0E-45CB-A1DA-C643CAB7E91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9925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Note confidence band on new recruits AND poor</a:t>
            </a:r>
            <a:r>
              <a:rPr lang="en-US" baseline="0" dirty="0" smtClean="0"/>
              <a:t> recruitment since 2003….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C8EC92-7A0E-45CB-A1DA-C643CAB7E91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4759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Note confidence band on new recruits AND poor</a:t>
            </a:r>
            <a:r>
              <a:rPr lang="en-US" baseline="0" dirty="0" smtClean="0"/>
              <a:t> recruitment since 2003….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C8EC92-7A0E-45CB-A1DA-C643CAB7E91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6502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spcAft>
                <a:spcPts val="600"/>
              </a:spcAft>
              <a:buNone/>
            </a:pPr>
            <a:r>
              <a:rPr lang="en-NZ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Due to a change in “regime” for recruitment, 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n-NZ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“the SC </a:t>
            </a:r>
            <a:r>
              <a:rPr lang="en-NZ" b="1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recommended</a:t>
            </a:r>
            <a:r>
              <a:rPr lang="en-NZ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 that </a:t>
            </a:r>
            <a:r>
              <a:rPr lang="en-NZ" b="1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biomass</a:t>
            </a:r>
            <a:r>
              <a:rPr lang="en-NZ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 reference points </a:t>
            </a:r>
            <a:r>
              <a:rPr lang="en-NZ" b="1" dirty="0" smtClean="0">
                <a:solidFill>
                  <a:srgbClr val="FF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should use the entire time series</a:t>
            </a:r>
            <a:r>
              <a:rPr lang="en-NZ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 recognizing that such reference points represent long-term expectations which may not be realised in the near term.”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C8EC92-7A0E-45CB-A1DA-C643CAB7E91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0074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Phase plane (or “Kobe”) plot of the estimated trajectory for jack mackerel under Model 2.0 (steepness = 0.65; black line) compared with Model 2.2 (pale line, steepness = 0.8; higher productivity) with reference points set to </a:t>
            </a:r>
            <a:r>
              <a:rPr lang="en-GB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</a:t>
            </a:r>
            <a:r>
              <a:rPr lang="en-GB" sz="1200" i="1" kern="1200" baseline="-250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MSY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en-GB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</a:t>
            </a:r>
            <a:r>
              <a:rPr lang="en-GB" sz="1200" i="1" kern="1200" baseline="-250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MSY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estimated for the time series 1970-2012.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C8EC92-7A0E-45CB-A1DA-C643CAB7E91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166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Core data for VPA (Base</a:t>
            </a:r>
            <a:r>
              <a:rPr lang="en-US" baseline="0" dirty="0" smtClean="0"/>
              <a:t> model data)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49127C-B0D4-0A46-BDD1-913C74EA5EE9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6192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49127C-B0D4-0A46-BDD1-913C74EA5EE9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5784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do I want them to get out of this talk? An appreciation of pulling together data and providing advice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C8EC92-7A0E-45CB-A1DA-C643CAB7E91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0586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C8EC92-7A0E-45CB-A1DA-C643CAB7E91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9381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57%thousands</a:t>
            </a:r>
            <a:r>
              <a:rPr lang="en-US" baseline="0" dirty="0" smtClean="0"/>
              <a:t> of t 2016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C8EC92-7A0E-45CB-A1DA-C643CAB7E91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93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11 Science working groups	</a:t>
            </a:r>
          </a:p>
          <a:p>
            <a:r>
              <a:rPr lang="en-US" dirty="0" smtClean="0"/>
              <a:t>Simulation testing assessment approaches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C8EC92-7A0E-45CB-A1DA-C643CAB7E91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4593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11 Science working groups	</a:t>
            </a:r>
          </a:p>
          <a:p>
            <a:r>
              <a:rPr lang="en-US" dirty="0" smtClean="0"/>
              <a:t>Simulation testing assessment approaches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C8EC92-7A0E-45CB-A1DA-C643CAB7E91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0003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Updating 2015 data</a:t>
            </a:r>
          </a:p>
          <a:p>
            <a:pPr rtl="0" fontAlgn="ctr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 new Peruvian data</a:t>
            </a:r>
          </a:p>
          <a:p>
            <a:pPr rtl="0" fontAlgn="ctr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indices w/o new information just used previous year's mean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-at-age</a:t>
            </a:r>
          </a:p>
          <a:p>
            <a:pPr rtl="0" fontAlgn="ctr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Mod0.2 uses 5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mean for 2015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age for fishery 1, 3, and 4</a:t>
            </a:r>
          </a:p>
          <a:p>
            <a:pPr rtl="0" fontAlgn="ctr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0.15 CV for Chilean CPUE 1983-2015</a:t>
            </a:r>
          </a:p>
          <a:p>
            <a:pPr rtl="0" fontAlgn="ctr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0.3 is without updated EU fishery index and data</a:t>
            </a:r>
          </a:p>
          <a:p>
            <a:pPr rtl="0" fontAlgn="ctr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 change in selectivity except for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chilean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 and CS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Relative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jjmTools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versus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jjmR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…got thing to work in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jjmTest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directory with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jjmTools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but not in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jjmR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…giving up on it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Cristian did 3b with new aging error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EU CPUE went from 7 years to 10 (2005, 2014 and 2015, CV=.2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C8EC92-7A0E-45CB-A1DA-C643CAB7E91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0398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57%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C8EC92-7A0E-45CB-A1DA-C643CAB7E91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7396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C8EC92-7A0E-45CB-A1DA-C643CAB7E91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2483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A432C8-69A7-458B-9684-2BFA64B31948}" type="datetime2">
              <a:rPr lang="en-US" smtClean="0"/>
              <a:pPr/>
              <a:t>Monday, May 15, 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057FC-95B6-4D89-AFDA-ABA33EE921E5}" type="datetime2">
              <a:rPr lang="en-US" smtClean="0"/>
              <a:pPr/>
              <a:t>Monday, May 15, 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549AC-EB31-477F-92A9-B1988E232878}" type="datetime2">
              <a:rPr lang="en-US" smtClean="0"/>
              <a:pPr/>
              <a:t>Monday, May 15, 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- Dark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 userDrawn="1"/>
        </p:nvSpPr>
        <p:spPr>
          <a:xfrm>
            <a:off x="-9525" y="4416425"/>
            <a:ext cx="9170988" cy="2459038"/>
          </a:xfrm>
          <a:custGeom>
            <a:avLst/>
            <a:gdLst>
              <a:gd name="connsiteX0" fmla="*/ 0 w 10289745"/>
              <a:gd name="connsiteY0" fmla="*/ 2348314 h 2694297"/>
              <a:gd name="connsiteX1" fmla="*/ 9145997 w 10289745"/>
              <a:gd name="connsiteY1" fmla="*/ 81 h 2694297"/>
              <a:gd name="connsiteX2" fmla="*/ 9145997 w 10289745"/>
              <a:gd name="connsiteY2" fmla="*/ 2436173 h 2694297"/>
              <a:gd name="connsiteX3" fmla="*/ 0 w 10289745"/>
              <a:gd name="connsiteY3" fmla="*/ 2348314 h 2694297"/>
              <a:gd name="connsiteX0" fmla="*/ 0 w 10289745"/>
              <a:gd name="connsiteY0" fmla="*/ 2348233 h 2694216"/>
              <a:gd name="connsiteX1" fmla="*/ 9145997 w 10289745"/>
              <a:gd name="connsiteY1" fmla="*/ 0 h 2694216"/>
              <a:gd name="connsiteX2" fmla="*/ 9145997 w 10289745"/>
              <a:gd name="connsiteY2" fmla="*/ 2436092 h 2694216"/>
              <a:gd name="connsiteX3" fmla="*/ 0 w 10289745"/>
              <a:gd name="connsiteY3" fmla="*/ 2348233 h 2694216"/>
              <a:gd name="connsiteX0" fmla="*/ 0 w 10289745"/>
              <a:gd name="connsiteY0" fmla="*/ 2348233 h 2694216"/>
              <a:gd name="connsiteX1" fmla="*/ 9145997 w 10289745"/>
              <a:gd name="connsiteY1" fmla="*/ 0 h 2694216"/>
              <a:gd name="connsiteX2" fmla="*/ 9145997 w 10289745"/>
              <a:gd name="connsiteY2" fmla="*/ 2436092 h 2694216"/>
              <a:gd name="connsiteX3" fmla="*/ 0 w 10289745"/>
              <a:gd name="connsiteY3" fmla="*/ 2348233 h 2694216"/>
              <a:gd name="connsiteX0" fmla="*/ 2 w 10271923"/>
              <a:gd name="connsiteY0" fmla="*/ 1961048 h 2259210"/>
              <a:gd name="connsiteX1" fmla="*/ 9115022 w 10271923"/>
              <a:gd name="connsiteY1" fmla="*/ 0 h 2259210"/>
              <a:gd name="connsiteX2" fmla="*/ 9145999 w 10271923"/>
              <a:gd name="connsiteY2" fmla="*/ 2048907 h 2259210"/>
              <a:gd name="connsiteX3" fmla="*/ 2 w 10271923"/>
              <a:gd name="connsiteY3" fmla="*/ 1961048 h 2259210"/>
              <a:gd name="connsiteX0" fmla="*/ 2 w 10302372"/>
              <a:gd name="connsiteY0" fmla="*/ 2355976 h 2702917"/>
              <a:gd name="connsiteX1" fmla="*/ 9169232 w 10302372"/>
              <a:gd name="connsiteY1" fmla="*/ 0 h 2702917"/>
              <a:gd name="connsiteX2" fmla="*/ 9145999 w 10302372"/>
              <a:gd name="connsiteY2" fmla="*/ 2443835 h 2702917"/>
              <a:gd name="connsiteX3" fmla="*/ 2 w 10302372"/>
              <a:gd name="connsiteY3" fmla="*/ 2355976 h 2702917"/>
              <a:gd name="connsiteX0" fmla="*/ 2 w 10302372"/>
              <a:gd name="connsiteY0" fmla="*/ 2355976 h 2702917"/>
              <a:gd name="connsiteX1" fmla="*/ 9169232 w 10302372"/>
              <a:gd name="connsiteY1" fmla="*/ 0 h 2702917"/>
              <a:gd name="connsiteX2" fmla="*/ 9145999 w 10302372"/>
              <a:gd name="connsiteY2" fmla="*/ 2443835 h 2702917"/>
              <a:gd name="connsiteX3" fmla="*/ 2 w 10302372"/>
              <a:gd name="connsiteY3" fmla="*/ 2355976 h 2702917"/>
              <a:gd name="connsiteX0" fmla="*/ 2 w 10302372"/>
              <a:gd name="connsiteY0" fmla="*/ 2355976 h 2702917"/>
              <a:gd name="connsiteX1" fmla="*/ 9169232 w 10302372"/>
              <a:gd name="connsiteY1" fmla="*/ 0 h 2702917"/>
              <a:gd name="connsiteX2" fmla="*/ 9145999 w 10302372"/>
              <a:gd name="connsiteY2" fmla="*/ 2443835 h 2702917"/>
              <a:gd name="connsiteX3" fmla="*/ 2 w 10302372"/>
              <a:gd name="connsiteY3" fmla="*/ 2355976 h 2702917"/>
              <a:gd name="connsiteX0" fmla="*/ 1 w 10359948"/>
              <a:gd name="connsiteY0" fmla="*/ 2534080 h 2803153"/>
              <a:gd name="connsiteX1" fmla="*/ 9223441 w 10359948"/>
              <a:gd name="connsiteY1" fmla="*/ 0 h 2803153"/>
              <a:gd name="connsiteX2" fmla="*/ 9200208 w 10359948"/>
              <a:gd name="connsiteY2" fmla="*/ 2443835 h 2803153"/>
              <a:gd name="connsiteX3" fmla="*/ 1 w 10359948"/>
              <a:gd name="connsiteY3" fmla="*/ 2534080 h 2803153"/>
              <a:gd name="connsiteX0" fmla="*/ 2 w 10302373"/>
              <a:gd name="connsiteY0" fmla="*/ 2371463 h 2710654"/>
              <a:gd name="connsiteX1" fmla="*/ 9169233 w 10302373"/>
              <a:gd name="connsiteY1" fmla="*/ 0 h 2710654"/>
              <a:gd name="connsiteX2" fmla="*/ 9146000 w 10302373"/>
              <a:gd name="connsiteY2" fmla="*/ 2443835 h 2710654"/>
              <a:gd name="connsiteX3" fmla="*/ 2 w 10302373"/>
              <a:gd name="connsiteY3" fmla="*/ 2371463 h 2710654"/>
              <a:gd name="connsiteX0" fmla="*/ 22101 w 10324472"/>
              <a:gd name="connsiteY0" fmla="*/ 2371463 h 2601940"/>
              <a:gd name="connsiteX1" fmla="*/ 9191332 w 10324472"/>
              <a:gd name="connsiteY1" fmla="*/ 0 h 2601940"/>
              <a:gd name="connsiteX2" fmla="*/ 9168099 w 10324472"/>
              <a:gd name="connsiteY2" fmla="*/ 2443835 h 2601940"/>
              <a:gd name="connsiteX3" fmla="*/ 22101 w 10324472"/>
              <a:gd name="connsiteY3" fmla="*/ 2371463 h 2601940"/>
              <a:gd name="connsiteX0" fmla="*/ 454248 w 10756619"/>
              <a:gd name="connsiteY0" fmla="*/ 2371463 h 2635640"/>
              <a:gd name="connsiteX1" fmla="*/ 9623479 w 10756619"/>
              <a:gd name="connsiteY1" fmla="*/ 0 h 2635640"/>
              <a:gd name="connsiteX2" fmla="*/ 9600246 w 10756619"/>
              <a:gd name="connsiteY2" fmla="*/ 2443835 h 2635640"/>
              <a:gd name="connsiteX3" fmla="*/ 2243166 w 10756619"/>
              <a:gd name="connsiteY3" fmla="*/ 2466974 h 2635640"/>
              <a:gd name="connsiteX4" fmla="*/ 454248 w 10756619"/>
              <a:gd name="connsiteY4" fmla="*/ 2371463 h 2635640"/>
              <a:gd name="connsiteX0" fmla="*/ 1153431 w 11456764"/>
              <a:gd name="connsiteY0" fmla="*/ 2371463 h 2641277"/>
              <a:gd name="connsiteX1" fmla="*/ 10322662 w 11456764"/>
              <a:gd name="connsiteY1" fmla="*/ 0 h 2641277"/>
              <a:gd name="connsiteX2" fmla="*/ 10299429 w 11456764"/>
              <a:gd name="connsiteY2" fmla="*/ 2443835 h 2641277"/>
              <a:gd name="connsiteX3" fmla="*/ 1137944 w 11456764"/>
              <a:gd name="connsiteY3" fmla="*/ 2482461 h 2641277"/>
              <a:gd name="connsiteX4" fmla="*/ 1153431 w 11456764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482461"/>
              <a:gd name="connsiteX1" fmla="*/ 9184718 w 10318820"/>
              <a:gd name="connsiteY1" fmla="*/ 0 h 2482461"/>
              <a:gd name="connsiteX2" fmla="*/ 9161485 w 10318820"/>
              <a:gd name="connsiteY2" fmla="*/ 2443835 h 2482461"/>
              <a:gd name="connsiteX3" fmla="*/ 0 w 10318820"/>
              <a:gd name="connsiteY3" fmla="*/ 2482461 h 2482461"/>
              <a:gd name="connsiteX4" fmla="*/ 15487 w 10318820"/>
              <a:gd name="connsiteY4" fmla="*/ 2371463 h 2482461"/>
              <a:gd name="connsiteX0" fmla="*/ 15487 w 10252186"/>
              <a:gd name="connsiteY0" fmla="*/ 2371463 h 2482461"/>
              <a:gd name="connsiteX1" fmla="*/ 9184718 w 10252186"/>
              <a:gd name="connsiteY1" fmla="*/ 0 h 2482461"/>
              <a:gd name="connsiteX2" fmla="*/ 9022088 w 10252186"/>
              <a:gd name="connsiteY2" fmla="*/ 2242499 h 2482461"/>
              <a:gd name="connsiteX3" fmla="*/ 0 w 10252186"/>
              <a:gd name="connsiteY3" fmla="*/ 2482461 h 2482461"/>
              <a:gd name="connsiteX4" fmla="*/ 15487 w 10252186"/>
              <a:gd name="connsiteY4" fmla="*/ 2371463 h 2482461"/>
              <a:gd name="connsiteX0" fmla="*/ 15487 w 10311181"/>
              <a:gd name="connsiteY0" fmla="*/ 2371463 h 2482461"/>
              <a:gd name="connsiteX1" fmla="*/ 9184718 w 10311181"/>
              <a:gd name="connsiteY1" fmla="*/ 0 h 2482461"/>
              <a:gd name="connsiteX2" fmla="*/ 9145996 w 10311181"/>
              <a:gd name="connsiteY2" fmla="*/ 2443835 h 2482461"/>
              <a:gd name="connsiteX3" fmla="*/ 0 w 10311181"/>
              <a:gd name="connsiteY3" fmla="*/ 2482461 h 2482461"/>
              <a:gd name="connsiteX4" fmla="*/ 15487 w 10311181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45996 w 9184718"/>
              <a:gd name="connsiteY2" fmla="*/ 2443835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0 w 9215696"/>
              <a:gd name="connsiteY0" fmla="*/ 2371463 h 2482461"/>
              <a:gd name="connsiteX1" fmla="*/ 9215696 w 9215696"/>
              <a:gd name="connsiteY1" fmla="*/ 0 h 2482461"/>
              <a:gd name="connsiteX2" fmla="*/ 9207951 w 9215696"/>
              <a:gd name="connsiteY2" fmla="*/ 2459323 h 2482461"/>
              <a:gd name="connsiteX3" fmla="*/ 30978 w 9215696"/>
              <a:gd name="connsiteY3" fmla="*/ 2482461 h 2482461"/>
              <a:gd name="connsiteX4" fmla="*/ 0 w 9215696"/>
              <a:gd name="connsiteY4" fmla="*/ 2371463 h 2482461"/>
              <a:gd name="connsiteX0" fmla="*/ 0 w 9215696"/>
              <a:gd name="connsiteY0" fmla="*/ 2371463 h 2497949"/>
              <a:gd name="connsiteX1" fmla="*/ 9215696 w 9215696"/>
              <a:gd name="connsiteY1" fmla="*/ 0 h 2497949"/>
              <a:gd name="connsiteX2" fmla="*/ 9207951 w 9215696"/>
              <a:gd name="connsiteY2" fmla="*/ 2459323 h 2497949"/>
              <a:gd name="connsiteX3" fmla="*/ 2 w 9215696"/>
              <a:gd name="connsiteY3" fmla="*/ 2497949 h 2497949"/>
              <a:gd name="connsiteX4" fmla="*/ 0 w 9215696"/>
              <a:gd name="connsiteY4" fmla="*/ 2371463 h 2497949"/>
              <a:gd name="connsiteX0" fmla="*/ 0 w 9215696"/>
              <a:gd name="connsiteY0" fmla="*/ 2371463 h 2474718"/>
              <a:gd name="connsiteX1" fmla="*/ 9215696 w 9215696"/>
              <a:gd name="connsiteY1" fmla="*/ 0 h 2474718"/>
              <a:gd name="connsiteX2" fmla="*/ 9207951 w 9215696"/>
              <a:gd name="connsiteY2" fmla="*/ 2459323 h 2474718"/>
              <a:gd name="connsiteX3" fmla="*/ 30979 w 9215696"/>
              <a:gd name="connsiteY3" fmla="*/ 2474718 h 2474718"/>
              <a:gd name="connsiteX4" fmla="*/ 0 w 9215696"/>
              <a:gd name="connsiteY4" fmla="*/ 2371463 h 2474718"/>
              <a:gd name="connsiteX0" fmla="*/ 0 w 9208117"/>
              <a:gd name="connsiteY0" fmla="*/ 2371463 h 2474718"/>
              <a:gd name="connsiteX1" fmla="*/ 9184719 w 9208117"/>
              <a:gd name="connsiteY1" fmla="*/ 0 h 2474718"/>
              <a:gd name="connsiteX2" fmla="*/ 9207951 w 9208117"/>
              <a:gd name="connsiteY2" fmla="*/ 2459323 h 2474718"/>
              <a:gd name="connsiteX3" fmla="*/ 30979 w 9208117"/>
              <a:gd name="connsiteY3" fmla="*/ 2474718 h 2474718"/>
              <a:gd name="connsiteX4" fmla="*/ 0 w 9208117"/>
              <a:gd name="connsiteY4" fmla="*/ 2371463 h 2474718"/>
              <a:gd name="connsiteX0" fmla="*/ 0 w 9184719"/>
              <a:gd name="connsiteY0" fmla="*/ 2371463 h 2474718"/>
              <a:gd name="connsiteX1" fmla="*/ 9184719 w 9184719"/>
              <a:gd name="connsiteY1" fmla="*/ 0 h 2474718"/>
              <a:gd name="connsiteX2" fmla="*/ 9115020 w 9184719"/>
              <a:gd name="connsiteY2" fmla="*/ 2381886 h 2474718"/>
              <a:gd name="connsiteX3" fmla="*/ 30979 w 9184719"/>
              <a:gd name="connsiteY3" fmla="*/ 2474718 h 2474718"/>
              <a:gd name="connsiteX4" fmla="*/ 0 w 9184719"/>
              <a:gd name="connsiteY4" fmla="*/ 2371463 h 2474718"/>
              <a:gd name="connsiteX0" fmla="*/ 0 w 9184719"/>
              <a:gd name="connsiteY0" fmla="*/ 2371463 h 2474718"/>
              <a:gd name="connsiteX1" fmla="*/ 9184719 w 9184719"/>
              <a:gd name="connsiteY1" fmla="*/ 0 h 2474718"/>
              <a:gd name="connsiteX2" fmla="*/ 9169230 w 9184719"/>
              <a:gd name="connsiteY2" fmla="*/ 2451580 h 2474718"/>
              <a:gd name="connsiteX3" fmla="*/ 30979 w 9184719"/>
              <a:gd name="connsiteY3" fmla="*/ 2474718 h 2474718"/>
              <a:gd name="connsiteX4" fmla="*/ 0 w 9184719"/>
              <a:gd name="connsiteY4" fmla="*/ 2371463 h 2474718"/>
              <a:gd name="connsiteX0" fmla="*/ 0 w 9167786"/>
              <a:gd name="connsiteY0" fmla="*/ 2375696 h 2474718"/>
              <a:gd name="connsiteX1" fmla="*/ 9167786 w 9167786"/>
              <a:gd name="connsiteY1" fmla="*/ 0 h 2474718"/>
              <a:gd name="connsiteX2" fmla="*/ 9152297 w 9167786"/>
              <a:gd name="connsiteY2" fmla="*/ 2451580 h 2474718"/>
              <a:gd name="connsiteX3" fmla="*/ 14046 w 9167786"/>
              <a:gd name="connsiteY3" fmla="*/ 2474718 h 2474718"/>
              <a:gd name="connsiteX4" fmla="*/ 0 w 9167786"/>
              <a:gd name="connsiteY4" fmla="*/ 2375696 h 2474718"/>
              <a:gd name="connsiteX0" fmla="*/ 2887 w 9170673"/>
              <a:gd name="connsiteY0" fmla="*/ 2375696 h 2474718"/>
              <a:gd name="connsiteX1" fmla="*/ 9170673 w 9170673"/>
              <a:gd name="connsiteY1" fmla="*/ 0 h 2474718"/>
              <a:gd name="connsiteX2" fmla="*/ 9155184 w 9170673"/>
              <a:gd name="connsiteY2" fmla="*/ 2451580 h 2474718"/>
              <a:gd name="connsiteX3" fmla="*/ 0 w 9170673"/>
              <a:gd name="connsiteY3" fmla="*/ 2474718 h 2474718"/>
              <a:gd name="connsiteX4" fmla="*/ 2887 w 9170673"/>
              <a:gd name="connsiteY4" fmla="*/ 2375696 h 2474718"/>
              <a:gd name="connsiteX0" fmla="*/ 2887 w 9170673"/>
              <a:gd name="connsiteY0" fmla="*/ 2375696 h 2457785"/>
              <a:gd name="connsiteX1" fmla="*/ 9170673 w 9170673"/>
              <a:gd name="connsiteY1" fmla="*/ 0 h 2457785"/>
              <a:gd name="connsiteX2" fmla="*/ 9155184 w 9170673"/>
              <a:gd name="connsiteY2" fmla="*/ 2451580 h 2457785"/>
              <a:gd name="connsiteX3" fmla="*/ 0 w 9170673"/>
              <a:gd name="connsiteY3" fmla="*/ 2457785 h 2457785"/>
              <a:gd name="connsiteX4" fmla="*/ 2887 w 9170673"/>
              <a:gd name="connsiteY4" fmla="*/ 2375696 h 2457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70673" h="2457785">
                <a:moveTo>
                  <a:pt x="2887" y="2375696"/>
                </a:moveTo>
                <a:cubicBezTo>
                  <a:pt x="23548" y="2372367"/>
                  <a:pt x="7344315" y="2502055"/>
                  <a:pt x="9170673" y="0"/>
                </a:cubicBezTo>
                <a:cubicBezTo>
                  <a:pt x="9168091" y="819774"/>
                  <a:pt x="9157766" y="1631806"/>
                  <a:pt x="9155184" y="2451580"/>
                </a:cubicBezTo>
                <a:lnTo>
                  <a:pt x="0" y="2457785"/>
                </a:lnTo>
                <a:cubicBezTo>
                  <a:pt x="-1" y="2415623"/>
                  <a:pt x="2888" y="2417858"/>
                  <a:pt x="2887" y="237569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201988" y="2707457"/>
            <a:ext cx="5484812" cy="1224439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463550" y="3118590"/>
            <a:ext cx="1293813" cy="752475"/>
          </a:xfrm>
        </p:spPr>
        <p:txBody>
          <a:bodyPr lIns="0" tIns="0" rIns="0" bIns="0">
            <a:normAutofit/>
          </a:bodyPr>
          <a:lstStyle>
            <a:lvl1pPr algn="l"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201988" y="4282303"/>
            <a:ext cx="5484812" cy="577850"/>
          </a:xfrm>
        </p:spPr>
        <p:txBody>
          <a:bodyPr>
            <a:normAutofit/>
          </a:bodyPr>
          <a:lstStyle>
            <a:lvl1pPr>
              <a:defRPr sz="18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776325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0"/>
          <p:cNvSpPr txBox="1">
            <a:spLocks noChangeArrowheads="1"/>
          </p:cNvSpPr>
          <p:nvPr/>
        </p:nvSpPr>
        <p:spPr bwMode="auto">
          <a:xfrm>
            <a:off x="98426" y="6643688"/>
            <a:ext cx="9053513" cy="246062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rebuchet MS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rebuchet MS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rebuchet MS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rebuchet MS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rebuchet MS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1000">
                <a:solidFill>
                  <a:srgbClr val="004070"/>
                </a:solidFill>
              </a:rPr>
              <a:t>Slide </a:t>
            </a:r>
            <a:fld id="{2E994F75-0D1E-9044-90F6-5DEBB402BFE6}" type="slidenum">
              <a:rPr lang="en-US" sz="1000">
                <a:solidFill>
                  <a:srgbClr val="004070"/>
                </a:solidFill>
              </a:rPr>
              <a:pPr eaLnBrk="1" hangingPunct="1"/>
              <a:t>‹#›</a:t>
            </a:fld>
            <a:endParaRPr lang="en-US" sz="1000">
              <a:solidFill>
                <a:srgbClr val="00407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2133600"/>
            <a:ext cx="6705600" cy="3904130"/>
          </a:xfrm>
        </p:spPr>
        <p:txBody>
          <a:bodyPr/>
          <a:lstStyle>
            <a:lvl1pPr>
              <a:defRPr/>
            </a:lvl1pPr>
            <a:lvl2pPr>
              <a:defRPr/>
            </a:lvl2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0"/>
          </p:nvPr>
        </p:nvSpPr>
        <p:spPr>
          <a:xfrm>
            <a:off x="1927302" y="983166"/>
            <a:ext cx="5105400" cy="685800"/>
          </a:xfrm>
        </p:spPr>
        <p:txBody>
          <a:bodyPr>
            <a:noAutofit/>
          </a:bodyPr>
          <a:lstStyle>
            <a:lvl1pPr algn="l">
              <a:buNone/>
              <a:defRPr sz="4400" b="0"/>
            </a:lvl1pPr>
            <a:lvl2pPr algn="l">
              <a:defRPr sz="4400" b="0"/>
            </a:lvl2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1962551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6A3A3-94A6-4E5B-AF39-173ACA3E61CC}" type="datetime2">
              <a:rPr lang="en-US" smtClean="0"/>
              <a:pPr/>
              <a:t>Monday, May 15, 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3D019-A32C-4EAD-B8E6-DBDA699692FD}" type="datetime2">
              <a:rPr lang="en-US" smtClean="0"/>
              <a:pPr/>
              <a:t>Monday, May 15, 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BA98F-560C-4997-81C4-81D4D9187EAB}" type="datetime2">
              <a:rPr lang="en-US" smtClean="0"/>
              <a:pPr/>
              <a:t>Monday, May 15, 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972B2-CA5C-437D-87D0-8081271A9E4B}" type="datetime2">
              <a:rPr lang="en-US" smtClean="0"/>
              <a:pPr/>
              <a:t>Monday, May 15, 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D4847-11EF-4466-A8AD-85CDB7B49118}" type="datetime2">
              <a:rPr lang="en-US" smtClean="0"/>
              <a:pPr/>
              <a:t>Monday, May 15, 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8457A-3AB9-4880-8A0C-9F8524491207}" type="datetime2">
              <a:rPr lang="en-US" smtClean="0"/>
              <a:pPr/>
              <a:t>Monday, May 15, 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976D3-5B7F-4300-ABED-C91F1B2AE209}" type="datetime2">
              <a:rPr lang="en-US" smtClean="0"/>
              <a:pPr/>
              <a:t>Monday, May 15, 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C1E59-17DD-41CE-97CA-624A472382D4}" type="datetime2">
              <a:rPr lang="en-US" smtClean="0"/>
              <a:pPr/>
              <a:t>Monday, May 15, 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A80CB818-7379-467D-8E76-EF9D9074A26C}" type="datetime2">
              <a:rPr lang="en-US" smtClean="0"/>
              <a:pPr/>
              <a:t>Monday, May 15, 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  <p:sldLayoutId id="2147483974" r:id="rId12"/>
    <p:sldLayoutId id="2147483975" r:id="rId13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eg"/><Relationship Id="rId3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8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8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emf"/><Relationship Id="rId5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g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NULL"/><Relationship Id="rId5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prfmo.int/2nd-scientific-committee/" TargetMode="External"/><Relationship Id="rId4" Type="http://schemas.openxmlformats.org/officeDocument/2006/relationships/image" Target="../media/image3.jpeg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emf"/><Relationship Id="rId3" Type="http://schemas.openxmlformats.org/officeDocument/2006/relationships/image" Target="../media/image8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8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3" Type="http://schemas.openxmlformats.org/officeDocument/2006/relationships/image" Target="../media/image8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e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em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e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e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em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em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em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em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4" Type="http://schemas.openxmlformats.org/officeDocument/2006/relationships/diagramLayout" Target="../diagrams/layout2.xml"/><Relationship Id="rId5" Type="http://schemas.openxmlformats.org/officeDocument/2006/relationships/diagramQuickStyle" Target="../diagrams/quickStyle2.xml"/><Relationship Id="rId6" Type="http://schemas.openxmlformats.org/officeDocument/2006/relationships/diagramColors" Target="../diagrams/colors2.xml"/><Relationship Id="rId7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8.jpe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Title 1"/>
          <p:cNvSpPr>
            <a:spLocks noGrp="1"/>
          </p:cNvSpPr>
          <p:nvPr>
            <p:ph type="title"/>
          </p:nvPr>
        </p:nvSpPr>
        <p:spPr>
          <a:xfrm>
            <a:off x="2057400" y="1674813"/>
            <a:ext cx="6788727" cy="1525587"/>
          </a:xfrm>
        </p:spPr>
        <p:txBody>
          <a:bodyPr>
            <a:noAutofit/>
          </a:bodyPr>
          <a:lstStyle/>
          <a:p>
            <a:r>
              <a:rPr lang="en-US" sz="3200" dirty="0" smtClean="0"/>
              <a:t>SPRFMO experiences with management areas and stock definitions and some chub </a:t>
            </a:r>
            <a:r>
              <a:rPr lang="en-US" sz="3200" dirty="0"/>
              <a:t>mackerel </a:t>
            </a:r>
            <a:r>
              <a:rPr lang="en-US" sz="3200" dirty="0" smtClean="0"/>
              <a:t>assessments </a:t>
            </a:r>
            <a:r>
              <a:rPr lang="en-US" sz="3200" dirty="0"/>
              <a:t>in the East Sea </a:t>
            </a:r>
            <a:endParaRPr lang="en-US" sz="3200" b="1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133123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381000" y="3133725"/>
            <a:ext cx="1524000" cy="752475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 smtClean="0"/>
              <a:t>Alaska Fisheries</a:t>
            </a:r>
          </a:p>
          <a:p>
            <a:pPr marL="0" indent="0">
              <a:buNone/>
            </a:pPr>
            <a:r>
              <a:rPr lang="en-US" dirty="0" smtClean="0"/>
              <a:t>Science Center</a:t>
            </a:r>
          </a:p>
        </p:txBody>
      </p:sp>
      <p:sp>
        <p:nvSpPr>
          <p:cNvPr id="133124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905000" y="4078288"/>
            <a:ext cx="7098030" cy="24749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/>
              <a:t>Jim Ianelli</a:t>
            </a:r>
          </a:p>
          <a:p>
            <a:pPr marL="0" indent="0">
              <a:buNone/>
            </a:pPr>
            <a:r>
              <a:rPr lang="en-US" dirty="0" smtClean="0"/>
              <a:t>Resource Ecology and Fisheries Management</a:t>
            </a:r>
          </a:p>
          <a:p>
            <a:pPr marL="0" indent="0">
              <a:buNone/>
            </a:pPr>
            <a:r>
              <a:rPr lang="en-US" dirty="0" smtClean="0"/>
              <a:t>Alaska Fisheries Science Center</a:t>
            </a:r>
          </a:p>
          <a:p>
            <a:pPr marL="0" indent="0">
              <a:buNone/>
            </a:pPr>
            <a:r>
              <a:rPr lang="en-US" dirty="0" smtClean="0"/>
              <a:t>NMFS NOAA</a:t>
            </a:r>
          </a:p>
          <a:p>
            <a:pPr marL="0" indent="0">
              <a:buNone/>
            </a:pPr>
            <a:r>
              <a:rPr lang="en-US" dirty="0" smtClean="0"/>
              <a:t>May 16 2017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229814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28600"/>
            <a:ext cx="8229600" cy="1143000"/>
          </a:xfrm>
        </p:spPr>
        <p:txBody>
          <a:bodyPr/>
          <a:lstStyle/>
          <a:p>
            <a:r>
              <a:rPr lang="en-US" dirty="0" smtClean="0"/>
              <a:t>Fits to age data (S-C Chilean fleet)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2" descr="http://www.pelagicfish.eu/nl/PICTURES/142_chileanJackMackerel.jp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3023" y="961158"/>
            <a:ext cx="1288129" cy="44777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86000"/>
            <a:ext cx="9144000" cy="62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379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7711" y="195486"/>
            <a:ext cx="8215198" cy="857250"/>
          </a:xfrm>
        </p:spPr>
        <p:txBody>
          <a:bodyPr>
            <a:normAutofit/>
          </a:bodyPr>
          <a:lstStyle/>
          <a:p>
            <a:pPr algn="l"/>
            <a:r>
              <a:rPr lang="en-US" smtClean="0"/>
              <a:t>SPRFMO Jack </a:t>
            </a:r>
            <a:r>
              <a:rPr lang="en-US" dirty="0" smtClean="0"/>
              <a:t>mackerel assessment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5900" y="1295400"/>
            <a:ext cx="6172200" cy="3394472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Examine effect of new data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0" y="1798655"/>
            <a:ext cx="8401050" cy="3869726"/>
          </a:xfrm>
          <a:prstGeom prst="rect">
            <a:avLst/>
          </a:prstGeom>
        </p:spPr>
      </p:pic>
      <p:pic>
        <p:nvPicPr>
          <p:cNvPr id="7" name="Picture 2" descr="http://www.pelagicfish.eu/nl/PICTURES/142_chileanJackMackere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7620" y="904269"/>
            <a:ext cx="1288129" cy="44777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://www.pelagicfish.eu/nl/PICTURES/142_chileanJackMackerel.jpg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900" y="857251"/>
            <a:ext cx="1885950" cy="65559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3256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2400" y="1066800"/>
            <a:ext cx="7921532" cy="56388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838200"/>
            <a:ext cx="6172200" cy="33944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Model configuration sensitivities</a:t>
            </a:r>
          </a:p>
        </p:txBody>
      </p:sp>
      <p:pic>
        <p:nvPicPr>
          <p:cNvPr id="7" name="Picture 2" descr="http://www.pelagicfish.eu/nl/PICTURES/142_chileanJackMackere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7620" y="904269"/>
            <a:ext cx="1288129" cy="44777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://www.pelagicfish.eu/nl/PICTURES/142_chileanJackMackerel.jpg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900" y="857251"/>
            <a:ext cx="1885950" cy="65559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7711" y="123478"/>
            <a:ext cx="8215198" cy="857250"/>
          </a:xfrm>
        </p:spPr>
        <p:txBody>
          <a:bodyPr>
            <a:normAutofit/>
          </a:bodyPr>
          <a:lstStyle/>
          <a:p>
            <a:pPr algn="l"/>
            <a:r>
              <a:rPr lang="en-US" smtClean="0"/>
              <a:t>SPRFMO Jack </a:t>
            </a:r>
            <a:r>
              <a:rPr lang="en-US" dirty="0" smtClean="0"/>
              <a:t>mackerel assessment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503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Working hypotheses on population structure</a:t>
            </a:r>
            <a:endParaRPr lang="en-GB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pic>
        <p:nvPicPr>
          <p:cNvPr id="6145" name="Picture 1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66584"/>
          <a:stretch/>
        </p:blipFill>
        <p:spPr bwMode="auto">
          <a:xfrm>
            <a:off x="147660" y="1803587"/>
            <a:ext cx="2942329" cy="1961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b="66833"/>
          <a:stretch/>
        </p:blipFill>
        <p:spPr bwMode="auto">
          <a:xfrm>
            <a:off x="3051889" y="1811863"/>
            <a:ext cx="2942329" cy="1947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pic>
        <p:nvPicPr>
          <p:cNvPr id="6149" name="Picture 5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192" r="50000" b="33404"/>
          <a:stretch/>
        </p:blipFill>
        <p:spPr bwMode="auto">
          <a:xfrm>
            <a:off x="6057572" y="1759137"/>
            <a:ext cx="2942328" cy="1961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pic>
        <p:nvPicPr>
          <p:cNvPr id="6151" name="Picture 7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33417" b="33291"/>
          <a:stretch/>
        </p:blipFill>
        <p:spPr bwMode="auto">
          <a:xfrm>
            <a:off x="106961" y="3721084"/>
            <a:ext cx="2942329" cy="1954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pic>
        <p:nvPicPr>
          <p:cNvPr id="6153" name="Picture 9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055"/>
          <a:stretch/>
        </p:blipFill>
        <p:spPr bwMode="auto">
          <a:xfrm>
            <a:off x="3089989" y="3708384"/>
            <a:ext cx="5884659" cy="1934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7457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819150"/>
            <a:ext cx="6172200" cy="857250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Stock </a:t>
            </a:r>
            <a:r>
              <a:rPr lang="en-US" smtClean="0"/>
              <a:t>structure hypotheses</a:t>
            </a:r>
            <a:endParaRPr lang="en-US" dirty="0"/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/>
          </p:nvPr>
        </p:nvGraphicFramePr>
        <p:xfrm>
          <a:off x="685801" y="1600200"/>
          <a:ext cx="8001000" cy="352374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244449"/>
                <a:gridCol w="2244449"/>
                <a:gridCol w="3512102"/>
              </a:tblGrid>
              <a:tr h="320341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dirty="0" smtClean="0">
                          <a:effectLst/>
                        </a:rPr>
                        <a:t>Hypothesis</a:t>
                      </a:r>
                      <a:endParaRPr lang="en-US" sz="3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dirty="0" smtClean="0">
                          <a:effectLst/>
                        </a:rPr>
                        <a:t>Stock </a:t>
                      </a:r>
                      <a:endParaRPr lang="en-US" sz="3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dirty="0">
                          <a:effectLst/>
                        </a:rPr>
                        <a:t>Fleets</a:t>
                      </a:r>
                      <a:endParaRPr lang="en-US" sz="3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/>
                </a:tc>
              </a:tr>
              <a:tr h="640681">
                <a:tc row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dirty="0" smtClean="0">
                          <a:effectLst/>
                        </a:rPr>
                        <a:t>Hypothesis  1</a:t>
                      </a:r>
                      <a:br>
                        <a:rPr lang="en-US" sz="2100" dirty="0" smtClean="0">
                          <a:effectLst/>
                        </a:rPr>
                      </a:br>
                      <a:r>
                        <a:rPr lang="en-US" sz="1800" dirty="0" smtClean="0">
                          <a:effectLst/>
                        </a:rPr>
                        <a:t>(multiple stocks</a:t>
                      </a:r>
                      <a:r>
                        <a:rPr lang="en-US" sz="2100" dirty="0" smtClean="0">
                          <a:effectLst/>
                        </a:rPr>
                        <a:t>)</a:t>
                      </a:r>
                      <a:endParaRPr lang="en-US" sz="3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100" dirty="0" smtClean="0">
                        <a:effectLst/>
                      </a:endParaRPr>
                    </a:p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dirty="0" smtClean="0">
                          <a:effectLst/>
                        </a:rPr>
                        <a:t>Northern Stock</a:t>
                      </a: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dirty="0">
                          <a:effectLst/>
                        </a:rPr>
                        <a:t>Far north </a:t>
                      </a:r>
                      <a:endParaRPr lang="en-US" sz="3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b"/>
                </a:tc>
              </a:tr>
              <a:tr h="961022">
                <a:tc vMerge="1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4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dirty="0">
                          <a:effectLst/>
                        </a:rPr>
                        <a:t>Southern </a:t>
                      </a:r>
                      <a:r>
                        <a:rPr lang="en-US" sz="2100" dirty="0" smtClean="0">
                          <a:effectLst/>
                        </a:rPr>
                        <a:t>Stock</a:t>
                      </a:r>
                      <a:endParaRPr lang="en-US" sz="3000" dirty="0" smtClean="0">
                        <a:effectLst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dirty="0">
                          <a:effectLst/>
                        </a:rPr>
                        <a:t>Northern </a:t>
                      </a:r>
                      <a:endParaRPr lang="en-US" sz="3000" dirty="0">
                        <a:effectLst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dirty="0">
                          <a:effectLst/>
                        </a:rPr>
                        <a:t>Central-South </a:t>
                      </a:r>
                      <a:r>
                        <a:rPr lang="en-US" sz="2100" dirty="0" smtClean="0">
                          <a:effectLst/>
                        </a:rPr>
                        <a:t/>
                      </a:r>
                      <a:br>
                        <a:rPr lang="en-US" sz="2100" dirty="0" smtClean="0">
                          <a:effectLst/>
                        </a:rPr>
                      </a:br>
                      <a:r>
                        <a:rPr lang="en-US" sz="2100" dirty="0" smtClean="0">
                          <a:effectLst/>
                        </a:rPr>
                        <a:t>Offshore </a:t>
                      </a:r>
                      <a:r>
                        <a:rPr lang="en-US" sz="2100" dirty="0">
                          <a:effectLst/>
                        </a:rPr>
                        <a:t>fleet</a:t>
                      </a:r>
                      <a:endParaRPr lang="en-US" sz="3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/>
                </a:tc>
              </a:tr>
              <a:tr h="160170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dirty="0" smtClean="0"/>
                        <a:t>Hypothesis 2</a:t>
                      </a:r>
                      <a:endParaRPr lang="en-US" sz="2100" dirty="0"/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dirty="0" smtClean="0"/>
                        <a:t>Single stock</a:t>
                      </a:r>
                      <a:endParaRPr lang="en-US" sz="2100" dirty="0"/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dirty="0" smtClean="0"/>
                        <a:t>Far north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dirty="0" smtClean="0"/>
                        <a:t>Northern Chile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dirty="0" smtClean="0"/>
                        <a:t>Central-South Chile</a:t>
                      </a:r>
                      <a:br>
                        <a:rPr lang="en-US" sz="2100" dirty="0" smtClean="0"/>
                      </a:br>
                      <a:r>
                        <a:rPr lang="en-US" sz="2100" dirty="0" smtClean="0"/>
                        <a:t>Offshore fleet</a:t>
                      </a:r>
                      <a:endParaRPr lang="en-US" sz="2100" dirty="0"/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dirty="0"/>
                        <a:t> </a:t>
                      </a:r>
                    </a:p>
                  </a:txBody>
                  <a:tcPr marL="51435" marR="51435" marT="0" marB="0" anchor="ctr"/>
                </a:tc>
              </a:tr>
            </a:tbl>
          </a:graphicData>
        </a:graphic>
      </p:graphicFrame>
      <p:sp>
        <p:nvSpPr>
          <p:cNvPr id="3" name="Rectangle 2"/>
          <p:cNvSpPr/>
          <p:nvPr/>
        </p:nvSpPr>
        <p:spPr>
          <a:xfrm>
            <a:off x="1428752" y="5372102"/>
            <a:ext cx="5697585" cy="3462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50" dirty="0"/>
              <a:t>*Hypotheses as presented from the 2008 SPRFMO/FAO meeting</a:t>
            </a:r>
          </a:p>
        </p:txBody>
      </p:sp>
      <p:pic>
        <p:nvPicPr>
          <p:cNvPr id="6" name="Picture 2" descr="http://www.pelagicfish.eu/nl/PICTURES/142_chileanJackMackere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7620" y="904269"/>
            <a:ext cx="1288129" cy="44777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http://www.pelagicfish.eu/nl/PICTURES/142_chileanJackMackerel.jpg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900" y="857251"/>
            <a:ext cx="1885950" cy="65559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277711" y="76200"/>
            <a:ext cx="8215198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85783" rtl="0" eaLnBrk="1" latinLnBrk="0" hangingPunct="1">
              <a:spcBef>
                <a:spcPct val="0"/>
              </a:spcBef>
              <a:buNone/>
              <a:defRPr sz="3300" kern="1200" baseline="0">
                <a:solidFill>
                  <a:schemeClr val="tx1"/>
                </a:solidFill>
                <a:latin typeface="Sansation" pitchFamily="2" charset="0"/>
                <a:ea typeface="+mj-ea"/>
                <a:cs typeface="+mj-cs"/>
              </a:defRPr>
            </a:lvl1pPr>
          </a:lstStyle>
          <a:p>
            <a:pPr algn="l"/>
            <a:r>
              <a:rPr lang="en-US" smtClean="0"/>
              <a:t>SPRFMO Jack mackerel assessment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6541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ext Box 5"/>
          <p:cNvSpPr txBox="1">
            <a:spLocks noChangeArrowheads="1"/>
          </p:cNvSpPr>
          <p:nvPr/>
        </p:nvSpPr>
        <p:spPr bwMode="auto">
          <a:xfrm>
            <a:off x="325438" y="222250"/>
            <a:ext cx="50387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just">
              <a:buClr>
                <a:schemeClr val="tx1"/>
              </a:buClr>
            </a:pPr>
            <a:r>
              <a:rPr lang="es-CL" altLang="en-US" sz="2400"/>
              <a:t>Conceptual model of connectivity</a:t>
            </a:r>
            <a:endParaRPr lang="es-ES" altLang="en-US" sz="2400"/>
          </a:p>
        </p:txBody>
      </p:sp>
      <p:sp>
        <p:nvSpPr>
          <p:cNvPr id="6147" name="Rectangle 6"/>
          <p:cNvSpPr>
            <a:spLocks noChangeArrowheads="1"/>
          </p:cNvSpPr>
          <p:nvPr/>
        </p:nvSpPr>
        <p:spPr bwMode="auto">
          <a:xfrm>
            <a:off x="325438" y="198438"/>
            <a:ext cx="5364162" cy="504825"/>
          </a:xfrm>
          <a:prstGeom prst="rect">
            <a:avLst/>
          </a:prstGeom>
          <a:solidFill>
            <a:schemeClr val="accent1">
              <a:alpha val="30196"/>
            </a:schemeClr>
          </a:solidFill>
          <a:ln w="19050">
            <a:solidFill>
              <a:srgbClr val="FFFFFF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s-MX" altLang="es-CL" sz="2000" b="1"/>
          </a:p>
        </p:txBody>
      </p:sp>
      <p:sp>
        <p:nvSpPr>
          <p:cNvPr id="6148" name="Oval 7"/>
          <p:cNvSpPr>
            <a:spLocks noChangeArrowheads="1"/>
          </p:cNvSpPr>
          <p:nvPr/>
        </p:nvSpPr>
        <p:spPr bwMode="auto">
          <a:xfrm>
            <a:off x="4394200" y="719138"/>
            <a:ext cx="215900" cy="215900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s-CL" altLang="es-CL" sz="1800"/>
          </a:p>
        </p:txBody>
      </p:sp>
      <p:pic>
        <p:nvPicPr>
          <p:cNvPr id="6149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11" y="1035130"/>
            <a:ext cx="5064789" cy="47560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0" name="Picture 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4763" y="908050"/>
            <a:ext cx="4059237" cy="511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1" name="Picture 10" descr="ask-question-2-ce96e3e01c85a38a0d39c61cfae6d42c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063" y="1268413"/>
            <a:ext cx="1223962" cy="1223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83786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5" descr="Eddies_pezEspada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199" y="0"/>
            <a:ext cx="7924801" cy="68480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905000"/>
            <a:ext cx="8229600" cy="5257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Ocean</a:t>
            </a:r>
          </a:p>
          <a:p>
            <a:pPr marL="0" indent="0">
              <a:buNone/>
            </a:pPr>
            <a:r>
              <a:rPr lang="en-US" dirty="0" smtClean="0"/>
              <a:t>Circulation</a:t>
            </a:r>
          </a:p>
          <a:p>
            <a:pPr marL="0" indent="0">
              <a:buNone/>
            </a:pPr>
            <a:r>
              <a:rPr lang="en-US" dirty="0" smtClean="0"/>
              <a:t>Model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Resolves</a:t>
            </a:r>
            <a:br>
              <a:rPr lang="en-US" dirty="0" smtClean="0"/>
            </a:br>
            <a:r>
              <a:rPr lang="en-US" dirty="0" smtClean="0"/>
              <a:t>eddies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Source: INPESCA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819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68"/>
          <p:cNvPicPr/>
          <p:nvPr/>
        </p:nvPicPr>
        <p:blipFill>
          <a:blip r:embed="rId3"/>
          <a:stretch>
            <a:fillRect/>
          </a:stretch>
        </p:blipFill>
        <p:spPr>
          <a:xfrm>
            <a:off x="1143000" y="1569993"/>
            <a:ext cx="6858000" cy="4373608"/>
          </a:xfrm>
          <a:prstGeom prst="rect">
            <a:avLst/>
          </a:prstGeom>
        </p:spPr>
      </p:pic>
      <p:pic>
        <p:nvPicPr>
          <p:cNvPr id="7" name="Picture 2" descr="http://www.pelagicfish.eu/nl/PICTURES/142_chileanJackMackerel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2630" y="843841"/>
            <a:ext cx="1198371" cy="41657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643837" y="1828801"/>
            <a:ext cx="282934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Sansation" pitchFamily="2" charset="0"/>
              </a:rPr>
              <a:t>Spawning biomass (</a:t>
            </a:r>
            <a:r>
              <a:rPr lang="en-US" dirty="0" err="1">
                <a:latin typeface="Sansation" pitchFamily="2" charset="0"/>
              </a:rPr>
              <a:t>kt</a:t>
            </a:r>
            <a:r>
              <a:rPr lang="en-US" dirty="0">
                <a:latin typeface="Sansation" pitchFamily="2" charset="0"/>
              </a:rPr>
              <a:t>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022897" y="1844135"/>
            <a:ext cx="286380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Sansation" pitchFamily="2" charset="0"/>
              </a:rPr>
              <a:t>Fishing mortality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643838" y="3716736"/>
            <a:ext cx="282934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Sansation" pitchFamily="2" charset="0"/>
              </a:rPr>
              <a:t>Recruitment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029200" y="3714752"/>
            <a:ext cx="28575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Sansation" pitchFamily="2" charset="0"/>
              </a:rPr>
              <a:t>Catches (</a:t>
            </a:r>
            <a:r>
              <a:rPr lang="en-US" dirty="0" err="1">
                <a:latin typeface="Sansation" pitchFamily="2" charset="0"/>
              </a:rPr>
              <a:t>kt</a:t>
            </a:r>
            <a:r>
              <a:rPr lang="en-US" dirty="0">
                <a:latin typeface="Sansation" pitchFamily="2" charset="0"/>
              </a:rPr>
              <a:t>)</a:t>
            </a:r>
          </a:p>
        </p:txBody>
      </p:sp>
      <p:pic>
        <p:nvPicPr>
          <p:cNvPr id="12" name="Picture 2" descr="http://www.pelagicfish.eu/nl/PICTURES/142_chileanJackMackerel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051" y="857251"/>
            <a:ext cx="1885950" cy="65559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1485900" y="800100"/>
            <a:ext cx="6172200" cy="857250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 baseline="0">
                <a:solidFill>
                  <a:schemeClr val="tx1"/>
                </a:solidFill>
                <a:latin typeface="Sansation" pitchFamily="2" charset="0"/>
                <a:ea typeface="+mj-ea"/>
                <a:cs typeface="+mj-cs"/>
              </a:defRPr>
            </a:lvl1pPr>
          </a:lstStyle>
          <a:p>
            <a:pPr algn="l"/>
            <a:r>
              <a:rPr lang="en-US" sz="3300" dirty="0"/>
              <a:t>Stock summary</a:t>
            </a:r>
            <a:br>
              <a:rPr lang="en-US" sz="3300" dirty="0"/>
            </a:br>
            <a:r>
              <a:rPr lang="en-US" sz="2325" b="1" dirty="0"/>
              <a:t>Single stock</a:t>
            </a:r>
            <a:endParaRPr lang="en-US" sz="3300" dirty="0"/>
          </a:p>
        </p:txBody>
      </p:sp>
    </p:spTree>
    <p:extLst>
      <p:ext uri="{BB962C8B-B14F-4D97-AF65-F5344CB8AC3E}">
        <p14:creationId xmlns:p14="http://schemas.microsoft.com/office/powerpoint/2010/main" val="646262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43002" y="1791141"/>
            <a:ext cx="6857999" cy="40381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5900" y="800100"/>
            <a:ext cx="6172200" cy="85725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 smtClean="0"/>
              <a:t>Stock summary</a:t>
            </a:r>
            <a:br>
              <a:rPr lang="en-US" dirty="0" smtClean="0"/>
            </a:br>
            <a:r>
              <a:rPr lang="en-US" sz="2700" b="1" dirty="0">
                <a:solidFill>
                  <a:srgbClr val="FF0000"/>
                </a:solidFill>
              </a:rPr>
              <a:t>Northern</a:t>
            </a:r>
            <a:r>
              <a:rPr lang="en-US" sz="2700" b="1" dirty="0"/>
              <a:t> </a:t>
            </a:r>
            <a:r>
              <a:rPr lang="en-US" sz="2325" b="1" dirty="0"/>
              <a:t>stock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643836" y="1852496"/>
            <a:ext cx="278773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Sansation" pitchFamily="2" charset="0"/>
              </a:rPr>
              <a:t>Spawning biomass (</a:t>
            </a:r>
            <a:r>
              <a:rPr lang="en-US" dirty="0" err="1">
                <a:latin typeface="Sansation" pitchFamily="2" charset="0"/>
              </a:rPr>
              <a:t>kt</a:t>
            </a:r>
            <a:r>
              <a:rPr lang="en-US" dirty="0">
                <a:latin typeface="Sansation" pitchFamily="2" charset="0"/>
              </a:rPr>
              <a:t>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029201" y="1853229"/>
            <a:ext cx="284834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Sansation" pitchFamily="2" charset="0"/>
              </a:rPr>
              <a:t>Fishing mortality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671226" y="3739584"/>
            <a:ext cx="276034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Sansation" pitchFamily="2" charset="0"/>
              </a:rPr>
              <a:t>Recruitment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057086" y="3739584"/>
            <a:ext cx="282046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Sansation" pitchFamily="2" charset="0"/>
              </a:rPr>
              <a:t>Catches (</a:t>
            </a:r>
            <a:r>
              <a:rPr lang="en-US" dirty="0" err="1">
                <a:latin typeface="Sansation" pitchFamily="2" charset="0"/>
              </a:rPr>
              <a:t>kt</a:t>
            </a:r>
            <a:r>
              <a:rPr lang="en-US" dirty="0">
                <a:latin typeface="Sansation" pitchFamily="2" charset="0"/>
              </a:rPr>
              <a:t>)</a:t>
            </a:r>
          </a:p>
        </p:txBody>
      </p:sp>
      <p:pic>
        <p:nvPicPr>
          <p:cNvPr id="12" name="Picture 2" descr="http://www.pelagicfish.eu/nl/PICTURES/142_chileanJackMackerel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051" y="857251"/>
            <a:ext cx="1885950" cy="65559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5592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13315" y="1791141"/>
            <a:ext cx="6764233" cy="40381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5900" y="800100"/>
            <a:ext cx="6172200" cy="85725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 smtClean="0"/>
              <a:t>Stock summary</a:t>
            </a:r>
            <a:br>
              <a:rPr lang="en-US" dirty="0" smtClean="0"/>
            </a:br>
            <a:r>
              <a:rPr lang="en-US" sz="2700" b="1" dirty="0">
                <a:solidFill>
                  <a:srgbClr val="FF0000"/>
                </a:solidFill>
              </a:rPr>
              <a:t>Southern </a:t>
            </a:r>
            <a:r>
              <a:rPr lang="en-US" sz="2325" b="1" dirty="0"/>
              <a:t>stock</a:t>
            </a:r>
            <a:endParaRPr lang="en-US" b="1" dirty="0"/>
          </a:p>
        </p:txBody>
      </p:sp>
      <p:sp>
        <p:nvSpPr>
          <p:cNvPr id="6" name="TextBox 5"/>
          <p:cNvSpPr txBox="1"/>
          <p:nvPr/>
        </p:nvSpPr>
        <p:spPr>
          <a:xfrm>
            <a:off x="1643836" y="1841426"/>
            <a:ext cx="281386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Sansation" pitchFamily="2" charset="0"/>
              </a:rPr>
              <a:t>Spawning biomass (</a:t>
            </a:r>
            <a:r>
              <a:rPr lang="en-US" dirty="0" err="1">
                <a:latin typeface="Sansation" pitchFamily="2" charset="0"/>
              </a:rPr>
              <a:t>kt</a:t>
            </a:r>
            <a:r>
              <a:rPr lang="en-US" dirty="0">
                <a:latin typeface="Sansation" pitchFamily="2" charset="0"/>
              </a:rPr>
              <a:t>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988222" y="1841809"/>
            <a:ext cx="282461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Sansation" pitchFamily="2" charset="0"/>
              </a:rPr>
              <a:t>Fishing mortality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334138" y="3759291"/>
            <a:ext cx="146226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Sansation" pitchFamily="2" charset="0"/>
              </a:rPr>
              <a:t>Recruitment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017220" y="3757188"/>
            <a:ext cx="279561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Sansation" pitchFamily="2" charset="0"/>
              </a:rPr>
              <a:t>Catches (</a:t>
            </a:r>
            <a:r>
              <a:rPr lang="en-US" dirty="0" err="1">
                <a:latin typeface="Sansation" pitchFamily="2" charset="0"/>
              </a:rPr>
              <a:t>kt</a:t>
            </a:r>
            <a:r>
              <a:rPr lang="en-US" dirty="0">
                <a:latin typeface="Sansation" pitchFamily="2" charset="0"/>
              </a:rPr>
              <a:t>)</a:t>
            </a:r>
          </a:p>
        </p:txBody>
      </p:sp>
      <p:pic>
        <p:nvPicPr>
          <p:cNvPr id="12" name="Picture 2" descr="http://www.pelagicfish.eu/nl/PICTURES/142_chileanJackMackerel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051" y="857251"/>
            <a:ext cx="1885950" cy="65559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7498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5900" y="1543050"/>
            <a:ext cx="6172200" cy="857250"/>
          </a:xfrm>
        </p:spPr>
        <p:txBody>
          <a:bodyPr>
            <a:noAutofit/>
          </a:bodyPr>
          <a:lstStyle/>
          <a:p>
            <a:r>
              <a:rPr lang="en-US" sz="2400" dirty="0"/>
              <a:t>4</a:t>
            </a:r>
            <a:r>
              <a:rPr lang="en-US" sz="2400" baseline="30000" dirty="0"/>
              <a:t>th</a:t>
            </a:r>
            <a:r>
              <a:rPr lang="en-US" sz="2400" dirty="0"/>
              <a:t> Scientific Committee</a:t>
            </a:r>
            <a:br>
              <a:rPr lang="en-US" sz="2400" dirty="0"/>
            </a:br>
            <a:r>
              <a:rPr lang="en-US" sz="2400" dirty="0" smtClean="0"/>
              <a:t>October </a:t>
            </a:r>
            <a:r>
              <a:rPr lang="en-US" sz="2400" dirty="0"/>
              <a:t>2016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502" y="4549378"/>
            <a:ext cx="8215199" cy="3394472"/>
          </a:xfrm>
        </p:spPr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US" b="1" dirty="0" smtClean="0"/>
              <a:t>Acknowledgements: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/>
              <a:t>Scientific Committee, 52-participants from 13 countries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>
                <a:hlinkClick r:id="rId3"/>
              </a:rPr>
              <a:t>https</a:t>
            </a:r>
            <a:r>
              <a:rPr lang="en-US" dirty="0">
                <a:hlinkClick r:id="rId3"/>
              </a:rPr>
              <a:t>://www.sprfmo.int/meetings/4th-sc-2016/</a:t>
            </a:r>
            <a:r>
              <a:rPr lang="en-US" dirty="0"/>
              <a:t> </a:t>
            </a:r>
          </a:p>
          <a:p>
            <a:pPr marL="0" indent="0">
              <a:spcBef>
                <a:spcPts val="0"/>
              </a:spcBef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3" t="26014" r="5001" b="32781"/>
          <a:stretch/>
        </p:blipFill>
        <p:spPr>
          <a:xfrm>
            <a:off x="1143001" y="2286001"/>
            <a:ext cx="6867525" cy="2060258"/>
          </a:xfrm>
          <a:prstGeom prst="rect">
            <a:avLst/>
          </a:prstGeom>
        </p:spPr>
      </p:pic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302" y="852056"/>
            <a:ext cx="6721619" cy="8052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3" t="26014" r="5001" b="32781"/>
          <a:stretch/>
        </p:blipFill>
        <p:spPr>
          <a:xfrm>
            <a:off x="-5715000" y="381000"/>
            <a:ext cx="18838967" cy="5651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046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flip dir="r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004" y="1752600"/>
            <a:ext cx="7749996" cy="36869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5900" y="1428750"/>
            <a:ext cx="6172200" cy="857250"/>
          </a:xfrm>
        </p:spPr>
        <p:txBody>
          <a:bodyPr/>
          <a:lstStyle/>
          <a:p>
            <a:r>
              <a:rPr lang="en-US" dirty="0" smtClean="0"/>
              <a:t>Recruitment “regimes”</a:t>
            </a:r>
            <a:endParaRPr lang="en-US" dirty="0"/>
          </a:p>
        </p:txBody>
      </p:sp>
      <p:sp>
        <p:nvSpPr>
          <p:cNvPr id="6" name="Left Brace 5"/>
          <p:cNvSpPr/>
          <p:nvPr/>
        </p:nvSpPr>
        <p:spPr>
          <a:xfrm rot="16200000">
            <a:off x="3866182" y="1637330"/>
            <a:ext cx="462493" cy="7692846"/>
          </a:xfrm>
          <a:prstGeom prst="leftBrace">
            <a:avLst>
              <a:gd name="adj1" fmla="val 38195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7" name="Left Brace 6"/>
          <p:cNvSpPr/>
          <p:nvPr/>
        </p:nvSpPr>
        <p:spPr>
          <a:xfrm rot="16200000" flipH="1">
            <a:off x="6633683" y="2732148"/>
            <a:ext cx="670462" cy="2064171"/>
          </a:xfrm>
          <a:prstGeom prst="leftBrace">
            <a:avLst>
              <a:gd name="adj1" fmla="val 30954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Rectangle 7"/>
          <p:cNvSpPr/>
          <p:nvPr/>
        </p:nvSpPr>
        <p:spPr>
          <a:xfrm>
            <a:off x="5936829" y="3028950"/>
            <a:ext cx="2064171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100" dirty="0"/>
              <a:t>2000-2013</a:t>
            </a:r>
          </a:p>
        </p:txBody>
      </p:sp>
      <p:sp>
        <p:nvSpPr>
          <p:cNvPr id="9" name="Rectangle 8"/>
          <p:cNvSpPr/>
          <p:nvPr/>
        </p:nvSpPr>
        <p:spPr>
          <a:xfrm>
            <a:off x="3505200" y="5756702"/>
            <a:ext cx="1356462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100" smtClean="0"/>
              <a:t>1970-2013</a:t>
            </a:r>
            <a:endParaRPr lang="en-US" sz="2100" dirty="0"/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1154430" y="857252"/>
            <a:ext cx="6789420" cy="585514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 baseline="0">
                <a:solidFill>
                  <a:schemeClr val="tx1"/>
                </a:solidFill>
                <a:latin typeface="Sansation" pitchFamily="2" charset="0"/>
                <a:ea typeface="+mj-ea"/>
                <a:cs typeface="+mj-cs"/>
              </a:defRPr>
            </a:lvl1pPr>
          </a:lstStyle>
          <a:p>
            <a:pPr algn="l">
              <a:lnSpc>
                <a:spcPct val="120000"/>
              </a:lnSpc>
            </a:pPr>
            <a:r>
              <a:rPr lang="en-US" sz="2400" dirty="0"/>
              <a:t>SC stock status indicators</a:t>
            </a:r>
          </a:p>
        </p:txBody>
      </p:sp>
      <p:pic>
        <p:nvPicPr>
          <p:cNvPr id="12" name="Picture 2" descr="http://www.pelagicfish.eu/nl/PICTURES/142_chileanJackMackerel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2794" y="857251"/>
            <a:ext cx="1318208" cy="45823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http://www.pelagicfish.eu/nl/PICTURES/142_chileanJackMackerel.jpg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900" y="857251"/>
            <a:ext cx="1885950" cy="65559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4396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394" y="666210"/>
            <a:ext cx="8739213" cy="611559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" y="650205"/>
            <a:ext cx="9052560" cy="645195"/>
          </a:xfrm>
        </p:spPr>
        <p:txBody>
          <a:bodyPr>
            <a:normAutofit/>
          </a:bodyPr>
          <a:lstStyle/>
          <a:p>
            <a:pPr algn="r"/>
            <a:r>
              <a:rPr lang="en-US" sz="3600" dirty="0" smtClean="0"/>
              <a:t>Recruitment “regimes”</a:t>
            </a:r>
            <a:endParaRPr lang="en-US" sz="3600" dirty="0"/>
          </a:p>
        </p:txBody>
      </p:sp>
      <p:sp>
        <p:nvSpPr>
          <p:cNvPr id="2" name="Rectangle 1"/>
          <p:cNvSpPr/>
          <p:nvPr/>
        </p:nvSpPr>
        <p:spPr>
          <a:xfrm>
            <a:off x="6153734" y="1752600"/>
            <a:ext cx="2533066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/>
              <a:t>Considering full </a:t>
            </a:r>
            <a:br>
              <a:rPr lang="en-US" sz="2800" dirty="0" smtClean="0"/>
            </a:br>
            <a:r>
              <a:rPr lang="en-US" sz="2800" dirty="0" smtClean="0"/>
              <a:t>time series</a:t>
            </a:r>
            <a:endParaRPr lang="en-US" sz="2800" dirty="0"/>
          </a:p>
        </p:txBody>
      </p:sp>
      <p:sp>
        <p:nvSpPr>
          <p:cNvPr id="6" name="Rectangle 5"/>
          <p:cNvSpPr/>
          <p:nvPr/>
        </p:nvSpPr>
        <p:spPr>
          <a:xfrm>
            <a:off x="5029200" y="3896380"/>
            <a:ext cx="38018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/>
              <a:t>Recruits from 2000-2013</a:t>
            </a:r>
            <a:endParaRPr lang="en-US" sz="2800" dirty="0"/>
          </a:p>
        </p:txBody>
      </p:sp>
      <p:sp>
        <p:nvSpPr>
          <p:cNvPr id="9" name="Rectangle 8"/>
          <p:cNvSpPr/>
          <p:nvPr/>
        </p:nvSpPr>
        <p:spPr>
          <a:xfrm>
            <a:off x="2209800" y="1122252"/>
            <a:ext cx="2971800" cy="1938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15240" y="-94885"/>
            <a:ext cx="9052560" cy="7806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 baseline="0">
                <a:solidFill>
                  <a:schemeClr val="tx1"/>
                </a:solidFill>
                <a:latin typeface="Sansation" pitchFamily="2" charset="0"/>
                <a:ea typeface="+mj-ea"/>
                <a:cs typeface="+mj-cs"/>
              </a:defRPr>
            </a:lvl1pPr>
          </a:lstStyle>
          <a:p>
            <a:pPr algn="l">
              <a:lnSpc>
                <a:spcPct val="120000"/>
              </a:lnSpc>
            </a:pPr>
            <a:r>
              <a:rPr lang="en-US" sz="3200" dirty="0" smtClean="0"/>
              <a:t>Stock status considerations</a:t>
            </a:r>
            <a:endParaRPr lang="en-US" sz="3200" dirty="0"/>
          </a:p>
        </p:txBody>
      </p:sp>
      <p:pic>
        <p:nvPicPr>
          <p:cNvPr id="4" name="Picture 2" descr="http://www.pelagicfish.eu/nl/PICTURES/142_chileanJackMackere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6172200"/>
            <a:ext cx="1597828" cy="55543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8371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2358361" y="3829053"/>
            <a:ext cx="1182631" cy="7848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50" b="1" dirty="0">
                <a:latin typeface="Calibri" pitchFamily="34" charset="0"/>
                <a:ea typeface="Calibri" pitchFamily="34" charset="0"/>
                <a:cs typeface="Times New Roman" pitchFamily="18" charset="0"/>
              </a:rPr>
              <a:t>Recent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50" b="1" dirty="0">
                <a:latin typeface="Calibri" pitchFamily="34" charset="0"/>
                <a:ea typeface="Calibri" pitchFamily="34" charset="0"/>
                <a:cs typeface="Times New Roman" pitchFamily="18" charset="0"/>
              </a:rPr>
              <a:t>recruitment</a:t>
            </a:r>
            <a:endParaRPr lang="en-US" sz="600" dirty="0">
              <a:latin typeface="Arial" pitchFamily="34" charset="0"/>
              <a:cs typeface="Arial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35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1143001" y="7033826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35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52069" y="628650"/>
            <a:ext cx="7468362" cy="857250"/>
          </a:xfrm>
        </p:spPr>
        <p:txBody>
          <a:bodyPr>
            <a:normAutofit/>
          </a:bodyPr>
          <a:lstStyle/>
          <a:p>
            <a:pPr algn="r"/>
            <a:r>
              <a:rPr lang="en-US" sz="2700"/>
              <a:t>Spawning stock </a:t>
            </a:r>
            <a:r>
              <a:rPr lang="en-US" sz="2700" dirty="0"/>
              <a:t>projections &amp; rebuilding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5833" b="3024"/>
          <a:stretch/>
        </p:blipFill>
        <p:spPr>
          <a:xfrm>
            <a:off x="1053734" y="1152036"/>
            <a:ext cx="7175867" cy="4416234"/>
          </a:xfrm>
          <a:prstGeom prst="rect">
            <a:avLst/>
          </a:prstGeom>
        </p:spPr>
      </p:pic>
      <p:sp>
        <p:nvSpPr>
          <p:cNvPr id="15" name="Rectangle 4"/>
          <p:cNvSpPr>
            <a:spLocks noChangeArrowheads="1"/>
          </p:cNvSpPr>
          <p:nvPr/>
        </p:nvSpPr>
        <p:spPr bwMode="auto">
          <a:xfrm>
            <a:off x="7086602" y="1961721"/>
            <a:ext cx="845424" cy="4385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350" dirty="0">
                <a:solidFill>
                  <a:srgbClr val="00FDFF"/>
                </a:solidFill>
                <a:latin typeface="Calibri" pitchFamily="34" charset="0"/>
                <a:ea typeface="Calibri" pitchFamily="34" charset="0"/>
                <a:cs typeface="Times New Roman" pitchFamily="18" charset="0"/>
              </a:rPr>
              <a:t>No fishing</a:t>
            </a:r>
            <a:endParaRPr lang="en-US" sz="450" dirty="0">
              <a:solidFill>
                <a:srgbClr val="00FDFF"/>
              </a:solidFill>
              <a:latin typeface="Arial" pitchFamily="34" charset="0"/>
              <a:cs typeface="Arial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050" dirty="0">
              <a:solidFill>
                <a:srgbClr val="00FDFF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6" name="Picture 2" descr="http://www.pelagicfish.eu/nl/PICTURES/142_chileanJackMackere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4219" y="5568271"/>
            <a:ext cx="1318208" cy="45823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Content Placeholder 2"/>
          <p:cNvSpPr txBox="1">
            <a:spLocks/>
          </p:cNvSpPr>
          <p:nvPr/>
        </p:nvSpPr>
        <p:spPr>
          <a:xfrm>
            <a:off x="3111004" y="5568786"/>
            <a:ext cx="3518397" cy="425083"/>
          </a:xfrm>
          <a:prstGeom prst="rect">
            <a:avLst/>
          </a:prstGeom>
          <a:solidFill>
            <a:schemeClr val="bg1"/>
          </a:solidFill>
        </p:spPr>
        <p:txBody>
          <a:bodyPr vert="horz" lIns="68580" tIns="34290" rIns="68580" bIns="3429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 baseline="0">
                <a:solidFill>
                  <a:schemeClr val="tx1"/>
                </a:solidFill>
                <a:latin typeface="Sansation" pitchFamily="2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 baseline="0">
                <a:solidFill>
                  <a:schemeClr val="tx1"/>
                </a:solidFill>
                <a:latin typeface="Sansation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 baseline="0">
                <a:solidFill>
                  <a:schemeClr val="tx1"/>
                </a:solidFill>
                <a:latin typeface="Sansation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 baseline="0">
                <a:solidFill>
                  <a:schemeClr val="tx1"/>
                </a:solidFill>
                <a:latin typeface="Sansation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 baseline="0">
                <a:solidFill>
                  <a:schemeClr val="tx1"/>
                </a:solidFill>
                <a:latin typeface="Sansation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>
                <a:solidFill>
                  <a:schemeClr val="tx1">
                    <a:lumMod val="50000"/>
                    <a:lumOff val="50000"/>
                  </a:schemeClr>
                </a:solidFill>
              </a:rPr>
              <a:t>Year</a:t>
            </a:r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 rot="16200000">
            <a:off x="-612692" y="2955843"/>
            <a:ext cx="2907767" cy="425083"/>
          </a:xfrm>
          <a:prstGeom prst="rect">
            <a:avLst/>
          </a:prstGeom>
          <a:solidFill>
            <a:schemeClr val="bg1"/>
          </a:solidFill>
        </p:spPr>
        <p:txBody>
          <a:bodyPr vert="horz" lIns="68580" tIns="34290" rIns="68580" bIns="34290" rtlCol="0">
            <a:normAutofit fontScale="850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 baseline="0">
                <a:solidFill>
                  <a:schemeClr val="tx1"/>
                </a:solidFill>
                <a:latin typeface="Sansation" pitchFamily="2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 baseline="0">
                <a:solidFill>
                  <a:schemeClr val="tx1"/>
                </a:solidFill>
                <a:latin typeface="Sansation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 baseline="0">
                <a:solidFill>
                  <a:schemeClr val="tx1"/>
                </a:solidFill>
                <a:latin typeface="Sansation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 baseline="0">
                <a:solidFill>
                  <a:schemeClr val="tx1"/>
                </a:solidFill>
                <a:latin typeface="Sansation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 baseline="0">
                <a:solidFill>
                  <a:schemeClr val="tx1"/>
                </a:solidFill>
                <a:latin typeface="Sansation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Spawning biomass </a:t>
            </a:r>
            <a:r>
              <a:rPr lang="en-US" sz="240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en-US" sz="2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kt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  <a:endParaRPr lang="en-US" sz="2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" name="Content Placeholder 5"/>
          <p:cNvSpPr>
            <a:spLocks noGrp="1"/>
          </p:cNvSpPr>
          <p:nvPr>
            <p:ph idx="1"/>
          </p:nvPr>
        </p:nvSpPr>
        <p:spPr>
          <a:xfrm>
            <a:off x="7749542" y="3314701"/>
            <a:ext cx="1280159" cy="3394472"/>
          </a:xfrm>
        </p:spPr>
        <p:txBody>
          <a:bodyPr>
            <a:normAutofit/>
          </a:bodyPr>
          <a:lstStyle/>
          <a:p>
            <a:pPr marL="0" indent="0" algn="r">
              <a:buNone/>
            </a:pPr>
            <a:r>
              <a:rPr lang="en-US" sz="1500" dirty="0"/>
              <a:t>Over different </a:t>
            </a:r>
          </a:p>
          <a:p>
            <a:pPr marL="0" indent="0" algn="r">
              <a:buNone/>
            </a:pPr>
            <a:r>
              <a:rPr lang="en-US" sz="1500" dirty="0"/>
              <a:t>future fishing </a:t>
            </a:r>
          </a:p>
          <a:p>
            <a:pPr marL="0" indent="0" algn="r">
              <a:buNone/>
            </a:pPr>
            <a:r>
              <a:rPr lang="en-US" sz="1500" dirty="0"/>
              <a:t>mortality rates</a:t>
            </a:r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481497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6666"/>
          <a:stretch/>
        </p:blipFill>
        <p:spPr>
          <a:xfrm>
            <a:off x="1143001" y="-1143000"/>
            <a:ext cx="7029449" cy="6686551"/>
          </a:xfrm>
          <a:prstGeom prst="rect">
            <a:avLst/>
          </a:prstGeom>
        </p:spPr>
      </p:pic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1143001" y="7033826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35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75488" y="685800"/>
            <a:ext cx="7468362" cy="857250"/>
          </a:xfrm>
        </p:spPr>
        <p:txBody>
          <a:bodyPr>
            <a:normAutofit/>
          </a:bodyPr>
          <a:lstStyle/>
          <a:p>
            <a:pPr algn="r"/>
            <a:r>
              <a:rPr lang="en-US" sz="2100"/>
              <a:t>Spawning stock </a:t>
            </a:r>
            <a:r>
              <a:rPr lang="en-US" sz="2100" dirty="0"/>
              <a:t>projections &amp; rebuilding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7749542" y="3314701"/>
            <a:ext cx="1280159" cy="3394472"/>
          </a:xfrm>
        </p:spPr>
        <p:txBody>
          <a:bodyPr>
            <a:normAutofit/>
          </a:bodyPr>
          <a:lstStyle/>
          <a:p>
            <a:pPr marL="0" indent="0" algn="r">
              <a:buNone/>
            </a:pPr>
            <a:r>
              <a:rPr lang="en-US" sz="1500" dirty="0"/>
              <a:t>Over different </a:t>
            </a:r>
          </a:p>
          <a:p>
            <a:pPr marL="0" indent="0" algn="r">
              <a:buNone/>
            </a:pPr>
            <a:r>
              <a:rPr lang="en-US" sz="1500" dirty="0"/>
              <a:t>future fishing </a:t>
            </a:r>
          </a:p>
          <a:p>
            <a:pPr marL="0" indent="0" algn="r">
              <a:buNone/>
            </a:pPr>
            <a:r>
              <a:rPr lang="en-US" sz="1500" dirty="0"/>
              <a:t>mortality rates</a:t>
            </a:r>
            <a:endParaRPr lang="en-US" sz="1350" dirty="0"/>
          </a:p>
        </p:txBody>
      </p:sp>
      <p:sp>
        <p:nvSpPr>
          <p:cNvPr id="12" name="Rectangle 4"/>
          <p:cNvSpPr>
            <a:spLocks noChangeArrowheads="1"/>
          </p:cNvSpPr>
          <p:nvPr/>
        </p:nvSpPr>
        <p:spPr bwMode="auto">
          <a:xfrm>
            <a:off x="2525293" y="3759244"/>
            <a:ext cx="1182632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50" b="1">
                <a:latin typeface="Calibri" pitchFamily="34" charset="0"/>
                <a:ea typeface="Calibri" pitchFamily="34" charset="0"/>
                <a:cs typeface="Times New Roman" pitchFamily="18" charset="0"/>
              </a:rPr>
              <a:t>Full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50" b="1" dirty="0">
                <a:latin typeface="Calibri" pitchFamily="34" charset="0"/>
                <a:ea typeface="Calibri" pitchFamily="34" charset="0"/>
                <a:cs typeface="Times New Roman" pitchFamily="18" charset="0"/>
              </a:rPr>
              <a:t>recruitment</a:t>
            </a:r>
            <a:br>
              <a:rPr lang="en-US" sz="1650" b="1" dirty="0">
                <a:latin typeface="Calibri" pitchFamily="34" charset="0"/>
                <a:ea typeface="Calibri" pitchFamily="34" charset="0"/>
                <a:cs typeface="Times New Roman" pitchFamily="18" charset="0"/>
              </a:rPr>
            </a:br>
            <a:r>
              <a:rPr lang="en-US" sz="1650" b="1" dirty="0">
                <a:latin typeface="Calibri" pitchFamily="34" charset="0"/>
                <a:ea typeface="Calibri" pitchFamily="34" charset="0"/>
                <a:cs typeface="Times New Roman" pitchFamily="18" charset="0"/>
              </a:rPr>
              <a:t> history</a:t>
            </a:r>
            <a:endParaRPr lang="en-US" sz="135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Rectangle 4"/>
          <p:cNvSpPr>
            <a:spLocks noChangeArrowheads="1"/>
          </p:cNvSpPr>
          <p:nvPr/>
        </p:nvSpPr>
        <p:spPr bwMode="auto">
          <a:xfrm>
            <a:off x="6515102" y="1447371"/>
            <a:ext cx="845424" cy="4385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350" dirty="0">
                <a:solidFill>
                  <a:srgbClr val="00FDFF"/>
                </a:solidFill>
                <a:latin typeface="Calibri" pitchFamily="34" charset="0"/>
                <a:ea typeface="Calibri" pitchFamily="34" charset="0"/>
                <a:cs typeface="Times New Roman" pitchFamily="18" charset="0"/>
              </a:rPr>
              <a:t>No fishing</a:t>
            </a:r>
            <a:endParaRPr lang="en-US" sz="450" dirty="0">
              <a:solidFill>
                <a:srgbClr val="00FDFF"/>
              </a:solidFill>
              <a:latin typeface="Arial" pitchFamily="34" charset="0"/>
              <a:cs typeface="Arial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050" dirty="0">
              <a:solidFill>
                <a:srgbClr val="00FDFF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5" name="Picture 2" descr="http://www.pelagicfish.eu/nl/PICTURES/142_chileanJackMackerel.jpg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3701" y="5543551"/>
            <a:ext cx="1318208" cy="45823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ontent Placeholder 2"/>
          <p:cNvSpPr txBox="1">
            <a:spLocks/>
          </p:cNvSpPr>
          <p:nvPr/>
        </p:nvSpPr>
        <p:spPr>
          <a:xfrm>
            <a:off x="3111004" y="5568786"/>
            <a:ext cx="3518397" cy="425083"/>
          </a:xfrm>
          <a:prstGeom prst="rect">
            <a:avLst/>
          </a:prstGeom>
          <a:solidFill>
            <a:schemeClr val="bg1"/>
          </a:solidFill>
        </p:spPr>
        <p:txBody>
          <a:bodyPr vert="horz" lIns="68580" tIns="34290" rIns="68580" bIns="3429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 baseline="0">
                <a:solidFill>
                  <a:schemeClr val="tx1"/>
                </a:solidFill>
                <a:latin typeface="Sansation" pitchFamily="2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 baseline="0">
                <a:solidFill>
                  <a:schemeClr val="tx1"/>
                </a:solidFill>
                <a:latin typeface="Sansation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 baseline="0">
                <a:solidFill>
                  <a:schemeClr val="tx1"/>
                </a:solidFill>
                <a:latin typeface="Sansation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 baseline="0">
                <a:solidFill>
                  <a:schemeClr val="tx1"/>
                </a:solidFill>
                <a:latin typeface="Sansation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 baseline="0">
                <a:solidFill>
                  <a:schemeClr val="tx1"/>
                </a:solidFill>
                <a:latin typeface="Sansation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>
                <a:solidFill>
                  <a:schemeClr val="tx1">
                    <a:lumMod val="50000"/>
                    <a:lumOff val="50000"/>
                  </a:schemeClr>
                </a:solidFill>
              </a:rPr>
              <a:t>Year</a:t>
            </a:r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7" name="Content Placeholder 2"/>
          <p:cNvSpPr txBox="1">
            <a:spLocks/>
          </p:cNvSpPr>
          <p:nvPr/>
        </p:nvSpPr>
        <p:spPr>
          <a:xfrm rot="16200000">
            <a:off x="-612692" y="2955843"/>
            <a:ext cx="2907767" cy="425083"/>
          </a:xfrm>
          <a:prstGeom prst="rect">
            <a:avLst/>
          </a:prstGeom>
          <a:solidFill>
            <a:schemeClr val="bg1"/>
          </a:solidFill>
        </p:spPr>
        <p:txBody>
          <a:bodyPr vert="horz" lIns="68580" tIns="34290" rIns="68580" bIns="34290" rtlCol="0">
            <a:normAutofit fontScale="850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 baseline="0">
                <a:solidFill>
                  <a:schemeClr val="tx1"/>
                </a:solidFill>
                <a:latin typeface="Sansation" pitchFamily="2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 baseline="0">
                <a:solidFill>
                  <a:schemeClr val="tx1"/>
                </a:solidFill>
                <a:latin typeface="Sansation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 baseline="0">
                <a:solidFill>
                  <a:schemeClr val="tx1"/>
                </a:solidFill>
                <a:latin typeface="Sansation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 baseline="0">
                <a:solidFill>
                  <a:schemeClr val="tx1"/>
                </a:solidFill>
                <a:latin typeface="Sansation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 baseline="0">
                <a:solidFill>
                  <a:schemeClr val="tx1"/>
                </a:solidFill>
                <a:latin typeface="Sansation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Spawning biomass </a:t>
            </a:r>
            <a:r>
              <a:rPr lang="en-US" sz="240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en-US" sz="2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kt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  <a:endParaRPr lang="en-US" sz="2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6302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0152" y="971550"/>
            <a:ext cx="5230453" cy="4777764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 rot="16200000">
            <a:off x="593270" y="3064331"/>
            <a:ext cx="1485900" cy="386439"/>
          </a:xfrm>
          <a:prstGeom prst="rect">
            <a:avLst/>
          </a:prstGeom>
          <a:solidFill>
            <a:schemeClr val="bg1"/>
          </a:solidFill>
        </p:spPr>
        <p:txBody>
          <a:bodyPr vert="horz" lIns="68580" tIns="34290" rIns="68580" bIns="3429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 baseline="0">
                <a:solidFill>
                  <a:schemeClr val="tx1"/>
                </a:solidFill>
                <a:latin typeface="Sansation" pitchFamily="2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 baseline="0">
                <a:solidFill>
                  <a:schemeClr val="tx1"/>
                </a:solidFill>
                <a:latin typeface="Sansation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 baseline="0">
                <a:solidFill>
                  <a:schemeClr val="tx1"/>
                </a:solidFill>
                <a:latin typeface="Sansation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 baseline="0">
                <a:solidFill>
                  <a:schemeClr val="tx1"/>
                </a:solidFill>
                <a:latin typeface="Sansation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 baseline="0">
                <a:solidFill>
                  <a:schemeClr val="tx1"/>
                </a:solidFill>
                <a:latin typeface="Sansation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>
                <a:solidFill>
                  <a:schemeClr val="tx1">
                    <a:lumMod val="50000"/>
                    <a:lumOff val="50000"/>
                  </a:schemeClr>
                </a:solidFill>
              </a:rPr>
              <a:t>F</a:t>
            </a:r>
            <a:r>
              <a:rPr lang="en-US" sz="2400" baseline="-25000">
                <a:solidFill>
                  <a:schemeClr val="tx1">
                    <a:lumMod val="50000"/>
                    <a:lumOff val="50000"/>
                  </a:schemeClr>
                </a:solidFill>
              </a:rPr>
              <a:t>t</a:t>
            </a:r>
            <a:r>
              <a:rPr lang="en-US" sz="2400">
                <a:solidFill>
                  <a:schemeClr val="tx1">
                    <a:lumMod val="50000"/>
                    <a:lumOff val="50000"/>
                  </a:schemeClr>
                </a:solidFill>
              </a:rPr>
              <a:t>/F</a:t>
            </a:r>
            <a:r>
              <a:rPr lang="en-US" sz="2400" baseline="-25000">
                <a:solidFill>
                  <a:schemeClr val="tx1">
                    <a:lumMod val="50000"/>
                    <a:lumOff val="50000"/>
                  </a:schemeClr>
                </a:solidFill>
              </a:rPr>
              <a:t>MSY</a:t>
            </a:r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14700" y="5557162"/>
            <a:ext cx="1485900" cy="386439"/>
          </a:xfrm>
          <a:solidFill>
            <a:schemeClr val="bg1"/>
          </a:solidFill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B</a:t>
            </a:r>
            <a:r>
              <a:rPr lang="en-US" baseline="-250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/B</a:t>
            </a:r>
            <a:r>
              <a:rPr lang="en-US" baseline="-25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MSY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1085852" y="2057401"/>
            <a:ext cx="4698982" cy="3936467"/>
            <a:chOff x="-76200" y="847378"/>
            <a:chExt cx="6265309" cy="5248622"/>
          </a:xfrm>
        </p:grpSpPr>
        <p:sp>
          <p:nvSpPr>
            <p:cNvPr id="12" name="Content Placeholder 2"/>
            <p:cNvSpPr txBox="1">
              <a:spLocks/>
            </p:cNvSpPr>
            <p:nvPr/>
          </p:nvSpPr>
          <p:spPr>
            <a:xfrm>
              <a:off x="1497913" y="5529223"/>
              <a:ext cx="4691196" cy="566777"/>
            </a:xfrm>
            <a:prstGeom prst="rect">
              <a:avLst/>
            </a:prstGeom>
            <a:solidFill>
              <a:schemeClr val="bg1"/>
            </a:solidFill>
          </p:spPr>
          <p:txBody>
            <a:bodyPr vert="horz" lIns="68580" tIns="34290" rIns="68580" bIns="34290" rtlCol="0">
              <a:normAutofit lnSpcReduction="10000"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 baseline="0">
                  <a:solidFill>
                    <a:schemeClr val="tx1"/>
                  </a:solidFill>
                  <a:latin typeface="Sansation" pitchFamily="2" charset="0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 baseline="0">
                  <a:solidFill>
                    <a:schemeClr val="tx1"/>
                  </a:solidFill>
                  <a:latin typeface="Sansation" pitchFamily="2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 baseline="0">
                  <a:solidFill>
                    <a:schemeClr val="tx1"/>
                  </a:solidFill>
                  <a:latin typeface="Sansation" pitchFamily="2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 baseline="0">
                  <a:solidFill>
                    <a:schemeClr val="tx1"/>
                  </a:solidFill>
                  <a:latin typeface="Sansation" pitchFamily="2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 baseline="0">
                  <a:solidFill>
                    <a:schemeClr val="tx1"/>
                  </a:solidFill>
                  <a:latin typeface="Sansation" pitchFamily="2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24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Stock status (</a:t>
              </a:r>
              <a:r>
                <a:rPr lang="en-US" sz="24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Biomass)</a:t>
              </a:r>
              <a:endPara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3" name="Content Placeholder 2"/>
            <p:cNvSpPr txBox="1">
              <a:spLocks/>
            </p:cNvSpPr>
            <p:nvPr/>
          </p:nvSpPr>
          <p:spPr>
            <a:xfrm rot="16200000">
              <a:off x="-1731322" y="2502500"/>
              <a:ext cx="3877022" cy="566777"/>
            </a:xfrm>
            <a:prstGeom prst="rect">
              <a:avLst/>
            </a:prstGeom>
            <a:solidFill>
              <a:schemeClr val="bg1"/>
            </a:solidFill>
          </p:spPr>
          <p:txBody>
            <a:bodyPr vert="horz" lIns="68580" tIns="34290" rIns="68580" bIns="34290" rtlCol="0">
              <a:normAutofit fontScale="92500"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 baseline="0">
                  <a:solidFill>
                    <a:schemeClr val="tx1"/>
                  </a:solidFill>
                  <a:latin typeface="Sansation" pitchFamily="2" charset="0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 baseline="0">
                  <a:solidFill>
                    <a:schemeClr val="tx1"/>
                  </a:solidFill>
                  <a:latin typeface="Sansation" pitchFamily="2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 baseline="0">
                  <a:solidFill>
                    <a:schemeClr val="tx1"/>
                  </a:solidFill>
                  <a:latin typeface="Sansation" pitchFamily="2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 baseline="0">
                  <a:solidFill>
                    <a:schemeClr val="tx1"/>
                  </a:solidFill>
                  <a:latin typeface="Sansation" pitchFamily="2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 baseline="0">
                  <a:solidFill>
                    <a:schemeClr val="tx1"/>
                  </a:solidFill>
                  <a:latin typeface="Sansation" pitchFamily="2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24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Relative Fishing </a:t>
              </a:r>
              <a:r>
                <a:rPr lang="en-US" sz="2400" b="1" dirty="0"/>
                <a:t>rate</a:t>
              </a:r>
              <a:endParaRPr lang="en-US" sz="2400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sp>
        <p:nvSpPr>
          <p:cNvPr id="18" name="Title 4"/>
          <p:cNvSpPr txBox="1">
            <a:spLocks/>
          </p:cNvSpPr>
          <p:nvPr/>
        </p:nvSpPr>
        <p:spPr>
          <a:xfrm>
            <a:off x="1657350" y="685800"/>
            <a:ext cx="6172200" cy="857250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 baseline="0">
                <a:solidFill>
                  <a:schemeClr val="tx1"/>
                </a:solidFill>
                <a:latin typeface="Sansation" pitchFamily="2" charset="0"/>
                <a:ea typeface="+mj-ea"/>
                <a:cs typeface="+mj-cs"/>
              </a:defRPr>
            </a:lvl1pPr>
          </a:lstStyle>
          <a:p>
            <a:pPr algn="r"/>
            <a:r>
              <a:rPr lang="en-US" sz="3300" dirty="0"/>
              <a:t>Stock status and history</a:t>
            </a:r>
          </a:p>
        </p:txBody>
      </p:sp>
      <p:pic>
        <p:nvPicPr>
          <p:cNvPr id="11" name="Picture 2" descr="http://www.pelagicfish.eu/nl/PICTURES/142_chileanJackMackerel.jpg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900" y="1401808"/>
            <a:ext cx="1885950" cy="65559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8681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Chub mackerel assessment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Work from 2015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80496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" y="533400"/>
            <a:ext cx="9052560" cy="990600"/>
          </a:xfrm>
        </p:spPr>
        <p:txBody>
          <a:bodyPr>
            <a:normAutofit fontScale="90000"/>
          </a:bodyPr>
          <a:lstStyle/>
          <a:p>
            <a:r>
              <a:rPr lang="en-US" smtClean="0"/>
              <a:t>Chub mackerel catch </a:t>
            </a:r>
            <a:r>
              <a:rPr lang="en-US" dirty="0" smtClean="0"/>
              <a:t>time series uncertainty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7389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38205342"/>
              </p:ext>
            </p:extLst>
          </p:nvPr>
        </p:nvGraphicFramePr>
        <p:xfrm>
          <a:off x="251524" y="44624"/>
          <a:ext cx="8352927" cy="6735088"/>
        </p:xfrm>
        <a:graphic>
          <a:graphicData uri="http://schemas.openxmlformats.org/drawingml/2006/table">
            <a:tbl>
              <a:tblPr/>
              <a:tblGrid>
                <a:gridCol w="759357"/>
                <a:gridCol w="759357"/>
                <a:gridCol w="759357"/>
                <a:gridCol w="759357"/>
                <a:gridCol w="759357"/>
                <a:gridCol w="759357"/>
                <a:gridCol w="759357"/>
                <a:gridCol w="759357"/>
                <a:gridCol w="759357"/>
                <a:gridCol w="759357"/>
                <a:gridCol w="759357"/>
              </a:tblGrid>
              <a:tr h="269404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Year/catch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Korea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Japan-Tsushima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Japan-Pacific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China(FAO)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Year/catch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Korea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Japan-Tsushima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Japan-Pacific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China(FAO)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9618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1950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14,436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sz="1200" b="0" i="1" u="none" strike="noStrike" dirty="0">
                        <a:solidFill>
                          <a:srgbClr val="FF0000"/>
                        </a:solidFill>
                        <a:effectLst/>
                        <a:latin typeface="Calibri"/>
                      </a:endParaRP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rgbClr val="FFFFFF"/>
                        </a:solidFill>
                        <a:effectLst/>
                        <a:latin typeface="Calibri"/>
                      </a:endParaRP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27,200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1983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122,883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242,000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391,471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153,932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9618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1951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18,918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sz="1200" b="0" i="1" u="none" strike="noStrike" dirty="0">
                        <a:solidFill>
                          <a:srgbClr val="FF0000"/>
                        </a:solidFill>
                        <a:effectLst/>
                        <a:latin typeface="Calibri"/>
                      </a:endParaRP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rgbClr val="FFFFFF"/>
                        </a:solidFill>
                        <a:effectLst/>
                        <a:latin typeface="Calibri"/>
                      </a:endParaRP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39,200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1984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101,714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198,000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557,086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123,933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9618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1952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19,782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sz="1200" b="0" i="1" u="none" strike="noStrike" dirty="0">
                        <a:solidFill>
                          <a:srgbClr val="FF0000"/>
                        </a:solidFill>
                        <a:effectLst/>
                        <a:latin typeface="Calibri"/>
                      </a:endParaRP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rgbClr val="FFFFFF"/>
                        </a:solidFill>
                        <a:effectLst/>
                        <a:latin typeface="Calibri"/>
                      </a:endParaRP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49,600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1985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68,479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204,000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448,438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92,573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9618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1953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12,971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sz="1200" b="0" i="1" u="none" strike="noStrike" dirty="0">
                        <a:solidFill>
                          <a:srgbClr val="FF0000"/>
                        </a:solidFill>
                        <a:effectLst/>
                        <a:latin typeface="Calibri"/>
                      </a:endParaRP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rgbClr val="FFFFFF"/>
                        </a:solidFill>
                        <a:effectLst/>
                        <a:latin typeface="Calibri"/>
                      </a:endParaRP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50,400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1986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103,511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193,000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640,616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132,196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9618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1954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26,516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sz="1200" b="0" i="1" u="none" strike="noStrike" dirty="0">
                        <a:solidFill>
                          <a:srgbClr val="FF0000"/>
                        </a:solidFill>
                        <a:effectLst/>
                        <a:latin typeface="Calibri"/>
                      </a:endParaRP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rgbClr val="FFFFFF"/>
                        </a:solidFill>
                        <a:effectLst/>
                        <a:latin typeface="Calibri"/>
                      </a:endParaRP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61,400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1987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101,337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194,000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348,773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166,039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9618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1955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16,667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sz="1200" b="0" i="1" u="none" strike="noStrike" dirty="0">
                        <a:solidFill>
                          <a:srgbClr val="FF0000"/>
                        </a:solidFill>
                        <a:effectLst/>
                        <a:latin typeface="Calibri"/>
                      </a:endParaRP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rgbClr val="FFFFFF"/>
                        </a:solidFill>
                        <a:effectLst/>
                        <a:latin typeface="Calibri"/>
                      </a:endParaRP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67,100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1988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162,828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240,000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271,925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240,699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9618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1956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15,700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sz="1200" b="0" i="1" u="none" strike="noStrike" dirty="0">
                        <a:solidFill>
                          <a:srgbClr val="FF0000"/>
                        </a:solidFill>
                        <a:effectLst/>
                        <a:latin typeface="Calibri"/>
                      </a:endParaRP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rgbClr val="FFFFFF"/>
                        </a:solidFill>
                        <a:effectLst/>
                        <a:latin typeface="Calibri"/>
                      </a:endParaRP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78,000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1989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163,617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283,000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134,014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231,625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9618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1957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12,788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sz="1200" b="0" i="1" u="none" strike="noStrike" dirty="0">
                        <a:solidFill>
                          <a:srgbClr val="FF0000"/>
                        </a:solidFill>
                        <a:effectLst/>
                        <a:latin typeface="Calibri"/>
                      </a:endParaRP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rgbClr val="FFFFFF"/>
                        </a:solidFill>
                        <a:effectLst/>
                        <a:latin typeface="Calibri"/>
                      </a:endParaRP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76,000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1990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97,227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131,000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24,013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196,823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9618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1958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5,793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sz="1200" b="0" i="1" u="none" strike="noStrike" dirty="0">
                        <a:solidFill>
                          <a:srgbClr val="FF0000"/>
                        </a:solidFill>
                        <a:effectLst/>
                        <a:latin typeface="Calibri"/>
                      </a:endParaRP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 dirty="0">
                        <a:solidFill>
                          <a:srgbClr val="FFFFFF"/>
                        </a:solidFill>
                        <a:effectLst/>
                        <a:latin typeface="Calibri"/>
                      </a:endParaRP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76,000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1991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91,538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153,000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22,872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242,639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9618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1959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1,634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sz="1200" b="0" i="1" u="none" strike="noStrike" dirty="0">
                        <a:solidFill>
                          <a:srgbClr val="FF0000"/>
                        </a:solidFill>
                        <a:effectLst/>
                        <a:latin typeface="Calibri"/>
                      </a:endParaRP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 dirty="0">
                        <a:solidFill>
                          <a:srgbClr val="FFFFFF"/>
                        </a:solidFill>
                        <a:effectLst/>
                        <a:latin typeface="Calibri"/>
                      </a:endParaRP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80,000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1992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116,422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143,000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83,898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243,143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9618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1960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2,175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1" u="none" strike="noStrike" dirty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3,090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1,313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80,000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1993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174,684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235,000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404,822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272,604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9618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1961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1,762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1" u="none" strike="noStrike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2,503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8,614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80,000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1994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210,442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339,000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117,863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336,095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9618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1962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4,058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1" u="none" strike="noStrike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5,765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6,685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84,000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1995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200,481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208,000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146,270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372,038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9618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1963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5,406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1" u="none" strike="noStrike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7,680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17,626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84,000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1996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415,003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411,000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267,194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374,400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9618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1964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2,441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1" u="none" strike="noStrike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3,468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151,420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84,000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1997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160,448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211,000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334,748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377,940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9618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1965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7,339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1" u="none" strike="noStrike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10,426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274,321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88,000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1998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172,925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165,000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113,258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341,390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9618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1966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2,078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1" u="none" strike="noStrike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2,952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334,962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88,000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1999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177,540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108,000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70,222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349,154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9618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1967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2,772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1" u="none" strike="noStrike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3,938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462,310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88,000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145,908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89,000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93,707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300,962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9618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1968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10,481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1" u="none" strike="noStrike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14,890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617,342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92,000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2001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203,717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78,000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55,812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325,563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9618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1969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42,103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1" u="none" strike="noStrike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59,813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568,918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92,000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2002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141,751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86,000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48,192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353,400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9618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1970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38,256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1" u="none" strike="noStrike" dirty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54,347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862,536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173,100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2003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122,044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83,000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76,696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370,747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9618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1971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60,599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1" u="none" strike="noStrike" dirty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86,089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870,326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36,600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2004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184,274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85,000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180,667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382,927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9618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1972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78,969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sz="1200" b="0" i="1" u="none" strike="noStrike" dirty="0">
                        <a:solidFill>
                          <a:srgbClr val="FF0000"/>
                        </a:solidFill>
                        <a:effectLst/>
                        <a:latin typeface="Calibri"/>
                      </a:endParaRP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867,232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78,300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2005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135,596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92,000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226,521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419,002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9618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1973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74,150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269,000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842,788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93,100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2006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101,427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91,000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238,989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403,510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9618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1974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80,649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347,000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902,798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113,547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2007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143,776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106,000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182,148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343,821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9618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1975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70,123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290,000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918,917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84,487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2008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187,240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121,000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173,401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592,637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9618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1976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107,382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269,000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707,857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78,965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2009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117,960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131,000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127,223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397,010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9618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1977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113,051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292,000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1,095,830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134,852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2010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94,331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116,000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131,000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494,691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9618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1978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99,519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298,000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1,474,434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282,262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2011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151,800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115,000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103,000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573,458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9618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1979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120,283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270,000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1,307,310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111,637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2012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125,144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108,000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120,000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1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400,000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79752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1980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62,690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297,000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636,826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83,760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2013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115,427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64,000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220,000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1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400,000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9618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1981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108,082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244,000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390,203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73,466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2014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1" u="none" strike="noStrike" dirty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130,790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1" u="none" strike="noStrike" dirty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95,667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1" u="none" strike="noStrike" dirty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147,667</a:t>
                      </a:r>
                    </a:p>
                  </a:txBody>
                  <a:tcPr marL="9832" marR="9832" marT="983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1" u="none" strike="noStrike" dirty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457,819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9618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1982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99,447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281,000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356,984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107,005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311873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74304"/>
            <a:ext cx="8229600" cy="9906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VPA</a:t>
            </a:r>
            <a:br>
              <a:rPr lang="en-US" dirty="0" smtClean="0"/>
            </a:br>
            <a:r>
              <a:rPr lang="en-US" dirty="0" smtClean="0"/>
              <a:t>Catch </a:t>
            </a:r>
            <a:br>
              <a:rPr lang="en-US" dirty="0" smtClean="0"/>
            </a:br>
            <a:r>
              <a:rPr lang="en-US" dirty="0" smtClean="0"/>
              <a:t>Option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09642411"/>
              </p:ext>
            </p:extLst>
          </p:nvPr>
        </p:nvGraphicFramePr>
        <p:xfrm>
          <a:off x="251524" y="44624"/>
          <a:ext cx="8352927" cy="6735088"/>
        </p:xfrm>
        <a:graphic>
          <a:graphicData uri="http://schemas.openxmlformats.org/drawingml/2006/table">
            <a:tbl>
              <a:tblPr/>
              <a:tblGrid>
                <a:gridCol w="759357"/>
                <a:gridCol w="759357"/>
                <a:gridCol w="759357"/>
                <a:gridCol w="759357"/>
                <a:gridCol w="759357"/>
                <a:gridCol w="759357"/>
                <a:gridCol w="759357"/>
                <a:gridCol w="759357"/>
                <a:gridCol w="759357"/>
                <a:gridCol w="759357"/>
                <a:gridCol w="759357"/>
              </a:tblGrid>
              <a:tr h="269404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Year/catch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Korea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Japan-Tsushima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Japan-Pacific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China(FAO)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Year/catch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Korea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Japan-Tsushima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Japan-Pacific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China(FAO)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9618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1950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14,436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sz="1200" b="0" i="1" u="none" strike="noStrike" dirty="0">
                        <a:solidFill>
                          <a:srgbClr val="FF0000"/>
                        </a:solidFill>
                        <a:effectLst/>
                        <a:latin typeface="Calibri"/>
                      </a:endParaRP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rgbClr val="FFFFFF"/>
                        </a:solidFill>
                        <a:effectLst/>
                        <a:latin typeface="Calibri"/>
                      </a:endParaRP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27,200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1983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122,883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242,000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391,471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153,932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9618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1951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18,918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sz="1200" b="0" i="1" u="none" strike="noStrike" dirty="0">
                        <a:solidFill>
                          <a:srgbClr val="FF0000"/>
                        </a:solidFill>
                        <a:effectLst/>
                        <a:latin typeface="Calibri"/>
                      </a:endParaRP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rgbClr val="FFFFFF"/>
                        </a:solidFill>
                        <a:effectLst/>
                        <a:latin typeface="Calibri"/>
                      </a:endParaRP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39,200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1984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101,714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198,000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557,086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123,933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9618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1952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19,782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sz="1200" b="0" i="1" u="none" strike="noStrike" dirty="0">
                        <a:solidFill>
                          <a:srgbClr val="FF0000"/>
                        </a:solidFill>
                        <a:effectLst/>
                        <a:latin typeface="Calibri"/>
                      </a:endParaRP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rgbClr val="FFFFFF"/>
                        </a:solidFill>
                        <a:effectLst/>
                        <a:latin typeface="Calibri"/>
                      </a:endParaRP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49,600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1985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68,479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204,000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448,438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92,573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9618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1953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12,971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sz="1200" b="0" i="1" u="none" strike="noStrike" dirty="0">
                        <a:solidFill>
                          <a:srgbClr val="FF0000"/>
                        </a:solidFill>
                        <a:effectLst/>
                        <a:latin typeface="Calibri"/>
                      </a:endParaRP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rgbClr val="FFFFFF"/>
                        </a:solidFill>
                        <a:effectLst/>
                        <a:latin typeface="Calibri"/>
                      </a:endParaRP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50,400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1986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103,511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193,000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640,616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132,196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9618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1954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26,516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sz="1200" b="0" i="1" u="none" strike="noStrike" dirty="0">
                        <a:solidFill>
                          <a:srgbClr val="FF0000"/>
                        </a:solidFill>
                        <a:effectLst/>
                        <a:latin typeface="Calibri"/>
                      </a:endParaRP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rgbClr val="FFFFFF"/>
                        </a:solidFill>
                        <a:effectLst/>
                        <a:latin typeface="Calibri"/>
                      </a:endParaRP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61,400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1987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101,337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194,000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348,773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166,039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9618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1955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16,667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sz="1200" b="0" i="1" u="none" strike="noStrike" dirty="0">
                        <a:solidFill>
                          <a:srgbClr val="FF0000"/>
                        </a:solidFill>
                        <a:effectLst/>
                        <a:latin typeface="Calibri"/>
                      </a:endParaRP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rgbClr val="FFFFFF"/>
                        </a:solidFill>
                        <a:effectLst/>
                        <a:latin typeface="Calibri"/>
                      </a:endParaRP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67,100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1988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162,828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240,000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271,925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240,699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9618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1956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15,700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sz="1200" b="0" i="1" u="none" strike="noStrike" dirty="0">
                        <a:solidFill>
                          <a:srgbClr val="FF0000"/>
                        </a:solidFill>
                        <a:effectLst/>
                        <a:latin typeface="Calibri"/>
                      </a:endParaRP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rgbClr val="FFFFFF"/>
                        </a:solidFill>
                        <a:effectLst/>
                        <a:latin typeface="Calibri"/>
                      </a:endParaRP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78,000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1989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163,617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283,000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134,014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231,625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9618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1957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12,788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sz="1200" b="0" i="1" u="none" strike="noStrike" dirty="0">
                        <a:solidFill>
                          <a:srgbClr val="FF0000"/>
                        </a:solidFill>
                        <a:effectLst/>
                        <a:latin typeface="Calibri"/>
                      </a:endParaRP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rgbClr val="FFFFFF"/>
                        </a:solidFill>
                        <a:effectLst/>
                        <a:latin typeface="Calibri"/>
                      </a:endParaRP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76,000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1990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97,227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131,000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24,013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196,823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9618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1958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5,793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sz="1200" b="0" i="1" u="none" strike="noStrike" dirty="0">
                        <a:solidFill>
                          <a:srgbClr val="FF0000"/>
                        </a:solidFill>
                        <a:effectLst/>
                        <a:latin typeface="Calibri"/>
                      </a:endParaRP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 dirty="0">
                        <a:solidFill>
                          <a:srgbClr val="FFFFFF"/>
                        </a:solidFill>
                        <a:effectLst/>
                        <a:latin typeface="Calibri"/>
                      </a:endParaRP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76,000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1991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91,538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153,000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22,872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242,639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9618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1959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1,634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sz="1200" b="0" i="1" u="none" strike="noStrike" dirty="0">
                        <a:solidFill>
                          <a:srgbClr val="FF0000"/>
                        </a:solidFill>
                        <a:effectLst/>
                        <a:latin typeface="Calibri"/>
                      </a:endParaRP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 dirty="0">
                        <a:solidFill>
                          <a:srgbClr val="FFFFFF"/>
                        </a:solidFill>
                        <a:effectLst/>
                        <a:latin typeface="Calibri"/>
                      </a:endParaRP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80,000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1992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116,422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143,000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83,898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243,143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9618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1960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2,175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1" u="none" strike="noStrike" dirty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3,090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1,313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80,000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1993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174,684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235,000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404,822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272,604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9618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1961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1,762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1" u="none" strike="noStrike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2,503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8,614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80,000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1994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210,442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339,000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117,863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336,095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9618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1962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4,058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1" u="none" strike="noStrike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5,765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6,685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84,000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1995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200,481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208,000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146,270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372,038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9618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1963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5,406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1" u="none" strike="noStrike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7,680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17,626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84,000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1996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415,003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411,000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267,194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374,400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9618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1964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2,441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1" u="none" strike="noStrike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3,468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151,420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84,000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1997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160,448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211,000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334,748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377,940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9618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1965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7,339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1" u="none" strike="noStrike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10,426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274,321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88,000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1998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172,925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165,000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113,258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341,390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9618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1966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2,078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1" u="none" strike="noStrike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2,952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334,962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88,000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1999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177,540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108,000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70,222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349,154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9618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1967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2,772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1" u="none" strike="noStrike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3,938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462,310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88,000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145,908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89,000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93,707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300,962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9618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1968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10,481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1" u="none" strike="noStrike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14,890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617,342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92,000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2001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203,717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78,000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55,812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325,563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9618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1969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42,103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1" u="none" strike="noStrike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59,813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568,918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92,000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2002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141,751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86,000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48,192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353,400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9618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1970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38,256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1" u="none" strike="noStrike" dirty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54,347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862,536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173,100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2003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122,044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83,000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76,696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370,747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9618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1971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60,599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1" u="none" strike="noStrike" dirty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86,089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870,326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36,600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2004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184,274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85,000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180,667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382,927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9618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1972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78,969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sz="1200" b="0" i="1" u="none" strike="noStrike" dirty="0">
                        <a:solidFill>
                          <a:srgbClr val="FF0000"/>
                        </a:solidFill>
                        <a:effectLst/>
                        <a:latin typeface="Calibri"/>
                      </a:endParaRP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867,232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78,300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2005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135,596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92,000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226,521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419,002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9618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1973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74,150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269,000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842,788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93,100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2006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101,427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91,000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238,989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403,510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9618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1974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80,649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347,000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902,798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113,547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2007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143,776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106,000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182,148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343,821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9618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1975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70,123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290,000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918,917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84,487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2008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187,240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121,000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173,401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592,637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9618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1976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107,382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269,000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707,857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78,965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2009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117,960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131,000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127,223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397,010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9618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1977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113,051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292,000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1,095,830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134,852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2010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94,331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116,000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131,000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494,691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9618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1978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99,519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298,000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1,474,434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282,262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2011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151,800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115,000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103,000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573,458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9618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1979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120,283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270,000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1,307,310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111,637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2012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125,144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108,000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120,000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1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400,000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79752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1980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62,690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297,000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636,826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83,760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2013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115,427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64,000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220,000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1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400,000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9618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1981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108,082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244,000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390,203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73,466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2014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1" i="1" u="none" strike="noStrike" dirty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130,790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1" i="1" u="none" strike="noStrike" dirty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95,667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1" u="none" strike="noStrike" dirty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147,667</a:t>
                      </a:r>
                    </a:p>
                  </a:txBody>
                  <a:tcPr marL="9832" marR="9832" marT="983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1" u="none" strike="noStrike" dirty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457,819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9618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1982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99,447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281,000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356,984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107,005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4" name="Rectangle 3"/>
          <p:cNvSpPr/>
          <p:nvPr/>
        </p:nvSpPr>
        <p:spPr>
          <a:xfrm>
            <a:off x="1115616" y="5229200"/>
            <a:ext cx="1656184" cy="1584176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5652120" y="404664"/>
            <a:ext cx="1656184" cy="6408712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598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09556578"/>
              </p:ext>
            </p:extLst>
          </p:nvPr>
        </p:nvGraphicFramePr>
        <p:xfrm>
          <a:off x="251524" y="44624"/>
          <a:ext cx="8352927" cy="6735088"/>
        </p:xfrm>
        <a:graphic>
          <a:graphicData uri="http://schemas.openxmlformats.org/drawingml/2006/table">
            <a:tbl>
              <a:tblPr/>
              <a:tblGrid>
                <a:gridCol w="759357"/>
                <a:gridCol w="759357"/>
                <a:gridCol w="759357"/>
                <a:gridCol w="759357"/>
                <a:gridCol w="759357"/>
                <a:gridCol w="759357"/>
                <a:gridCol w="759357"/>
                <a:gridCol w="759357"/>
                <a:gridCol w="759357"/>
                <a:gridCol w="759357"/>
                <a:gridCol w="759357"/>
              </a:tblGrid>
              <a:tr h="269404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Year/catch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Korea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Japan-Tsushima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Japan-Pacific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China(FAO)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Year/catch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Korea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Japan-Tsushima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Japan-Pacific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China(FAO)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9618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1950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14,436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sz="1200" b="0" i="1" u="none" strike="noStrike" dirty="0">
                        <a:solidFill>
                          <a:srgbClr val="FF0000"/>
                        </a:solidFill>
                        <a:effectLst/>
                        <a:latin typeface="Calibri"/>
                      </a:endParaRP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27,200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1983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122,883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242,000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391,471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153,932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9618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1951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18,918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sz="1200" b="0" i="1" u="none" strike="noStrike" dirty="0">
                        <a:solidFill>
                          <a:srgbClr val="FF0000"/>
                        </a:solidFill>
                        <a:effectLst/>
                        <a:latin typeface="Calibri"/>
                      </a:endParaRP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39,200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1984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101,714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198,000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557,086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123,933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9618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1952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19,782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sz="1200" b="0" i="1" u="none" strike="noStrike" dirty="0">
                        <a:solidFill>
                          <a:srgbClr val="FF0000"/>
                        </a:solidFill>
                        <a:effectLst/>
                        <a:latin typeface="Calibri"/>
                      </a:endParaRP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49,600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1985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68,479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204,000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448,438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92,573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9618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1953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12,971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sz="1200" b="0" i="1" u="none" strike="noStrike" dirty="0">
                        <a:solidFill>
                          <a:srgbClr val="FF0000"/>
                        </a:solidFill>
                        <a:effectLst/>
                        <a:latin typeface="Calibri"/>
                      </a:endParaRP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50,400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1986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103,511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193,000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640,616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132,196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9618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1954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26,516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sz="1200" b="0" i="1" u="none" strike="noStrike" dirty="0">
                        <a:solidFill>
                          <a:srgbClr val="FF0000"/>
                        </a:solidFill>
                        <a:effectLst/>
                        <a:latin typeface="Calibri"/>
                      </a:endParaRP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61,400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1987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101,337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194,000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348,773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166,039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9618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1955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16,667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sz="1200" b="0" i="1" u="none" strike="noStrike" dirty="0">
                        <a:solidFill>
                          <a:srgbClr val="FF0000"/>
                        </a:solidFill>
                        <a:effectLst/>
                        <a:latin typeface="Calibri"/>
                      </a:endParaRP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67,100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1988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162,828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240,000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271,925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240,699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9618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1956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15,700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sz="1200" b="0" i="1" u="none" strike="noStrike" dirty="0">
                        <a:solidFill>
                          <a:srgbClr val="FF0000"/>
                        </a:solidFill>
                        <a:effectLst/>
                        <a:latin typeface="Calibri"/>
                      </a:endParaRP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78,000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1989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163,617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283,000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134,014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231,625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9618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1957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12,788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sz="1200" b="0" i="1" u="none" strike="noStrike" dirty="0">
                        <a:solidFill>
                          <a:srgbClr val="FF0000"/>
                        </a:solidFill>
                        <a:effectLst/>
                        <a:latin typeface="Calibri"/>
                      </a:endParaRP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76,000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1990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97,227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131,000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24,013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196,823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9618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1958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5,793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sz="1200" b="0" i="1" u="none" strike="noStrike" dirty="0">
                        <a:solidFill>
                          <a:srgbClr val="FF0000"/>
                        </a:solidFill>
                        <a:effectLst/>
                        <a:latin typeface="Calibri"/>
                      </a:endParaRP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76,000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1991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91,538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153,000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22,872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242,639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9618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1959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1,634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sz="1200" b="0" i="1" u="none" strike="noStrike" dirty="0">
                        <a:solidFill>
                          <a:srgbClr val="FF0000"/>
                        </a:solidFill>
                        <a:effectLst/>
                        <a:latin typeface="Calibri"/>
                      </a:endParaRP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80,000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1992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116,422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143,000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83,898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243,143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9618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1960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2,175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1" u="none" strike="noStrike" dirty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3,090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1,313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80,000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1993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174,684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235,000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404,822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272,604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9618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1961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1,762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1" u="none" strike="noStrike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2,503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8,614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80,000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1994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210,442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339,000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117,863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336,095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9618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1962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4,058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1" u="none" strike="noStrike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5,765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6,685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84,000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1995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200,481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208,000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146,270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372,038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9618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1963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5,406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1" u="none" strike="noStrike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7,680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17,626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84,000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1996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415,003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411,000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267,194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374,400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9618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1964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2,441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1" u="none" strike="noStrike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3,468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151,420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84,000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1997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160,448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211,000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334,748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377,940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9618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1965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7,339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1" u="none" strike="noStrike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10,426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274,321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88,000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1998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172,925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165,000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113,258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341,390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9618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1966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2,078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1" u="none" strike="noStrike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2,952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334,962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88,000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1999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177,540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108,000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70,222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349,154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9618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1967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2,772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1" u="none" strike="noStrike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3,938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462,310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88,000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145,908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89,000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93,707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300,962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9618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1968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10,481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1" u="none" strike="noStrike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14,890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617,342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92,000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2001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203,717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78,000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55,812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325,563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9618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1969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42,103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1" u="none" strike="noStrike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59,813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568,918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92,000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2002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141,751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86,000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48,192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353,400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9618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1970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38,256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1" u="none" strike="noStrike" dirty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54,347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862,536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173,100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2003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122,044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83,000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76,696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370,747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9618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1971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60,599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1" u="none" strike="noStrike" dirty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86,089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870,326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36,600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2004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184,274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85,000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180,667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382,927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9618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1972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78,969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sz="1200" b="0" i="1" u="none" strike="noStrike" dirty="0">
                        <a:solidFill>
                          <a:srgbClr val="FF0000"/>
                        </a:solidFill>
                        <a:effectLst/>
                        <a:latin typeface="Calibri"/>
                      </a:endParaRP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867,232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78,300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2005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135,596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92,000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226,521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419,002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9618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1973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74,150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269,000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842,788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93,100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2006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101,427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91,000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238,989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403,510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9618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1974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80,649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347,000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902,798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113,547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2007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143,776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106,000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182,148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343,821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9618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1975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70,123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290,000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918,917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84,487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2008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187,240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121,000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173,401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592,637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9618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1976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107,382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269,000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707,857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78,965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2009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117,960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131,000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127,223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397,010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9618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1977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113,051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292,000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1,095,830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134,852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2010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94,331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116,000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131,000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494,691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9618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1978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99,519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298,000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1,474,434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282,262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2011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151,800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115,000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103,000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573,458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9618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1979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120,283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270,000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1,307,310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111,637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2012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125,144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108,000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120,000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1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400,000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79752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1980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62,690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297,000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636,826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83,760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2013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115,427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64,000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220,000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1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400,000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9618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1981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108,082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244,000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390,203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73,466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2014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1" u="none" strike="noStrike" dirty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130,790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1" u="none" strike="noStrike" dirty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95,667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1" u="none" strike="noStrike" dirty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147,667</a:t>
                      </a:r>
                    </a:p>
                  </a:txBody>
                  <a:tcPr marL="9832" marR="9832" marT="983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1" u="none" strike="noStrike" dirty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457,819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9618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1982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99,447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281,000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356,984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107,005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48619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9054" y="914400"/>
            <a:ext cx="6857315" cy="857250"/>
          </a:xfrm>
        </p:spPr>
        <p:txBody>
          <a:bodyPr>
            <a:noAutofit/>
          </a:bodyPr>
          <a:lstStyle/>
          <a:p>
            <a:r>
              <a:rPr lang="en-US" dirty="0"/>
              <a:t>The South Pacific Regional Fishery Management Organization</a:t>
            </a:r>
            <a:r>
              <a:rPr lang="mr-IN" dirty="0"/>
              <a:t>…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2094" t="24447" r="21171" b="30999"/>
          <a:stretch/>
        </p:blipFill>
        <p:spPr>
          <a:xfrm>
            <a:off x="-35124" y="2740255"/>
            <a:ext cx="9179124" cy="229189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t="12159"/>
          <a:stretch/>
        </p:blipFill>
        <p:spPr>
          <a:xfrm>
            <a:off x="1421892" y="1974966"/>
            <a:ext cx="6231638" cy="3503307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7690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70878503"/>
              </p:ext>
            </p:extLst>
          </p:nvPr>
        </p:nvGraphicFramePr>
        <p:xfrm>
          <a:off x="251524" y="44624"/>
          <a:ext cx="8352927" cy="6735088"/>
        </p:xfrm>
        <a:graphic>
          <a:graphicData uri="http://schemas.openxmlformats.org/drawingml/2006/table">
            <a:tbl>
              <a:tblPr/>
              <a:tblGrid>
                <a:gridCol w="759357"/>
                <a:gridCol w="759357"/>
                <a:gridCol w="759357"/>
                <a:gridCol w="759357"/>
                <a:gridCol w="759357"/>
                <a:gridCol w="759357"/>
                <a:gridCol w="759357"/>
                <a:gridCol w="759357"/>
                <a:gridCol w="759357"/>
                <a:gridCol w="759357"/>
                <a:gridCol w="759357"/>
              </a:tblGrid>
              <a:tr h="269404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Year/catch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Korea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Japan-Tsushima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Japan-Pacific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China(FAO)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Year/catch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Korea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Japan-Tsushima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Japan-Pacific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China(FAO)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9618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1950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14,436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sz="1200" b="0" i="1" u="none" strike="noStrike" dirty="0">
                        <a:solidFill>
                          <a:srgbClr val="FF0000"/>
                        </a:solidFill>
                        <a:effectLst/>
                        <a:latin typeface="Calibri"/>
                      </a:endParaRP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27,200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1983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122,883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242,000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391,471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153,932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9618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1951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18,918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sz="1200" b="0" i="1" u="none" strike="noStrike" dirty="0">
                        <a:solidFill>
                          <a:srgbClr val="FF0000"/>
                        </a:solidFill>
                        <a:effectLst/>
                        <a:latin typeface="Calibri"/>
                      </a:endParaRP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39,200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1984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101,714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198,000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557,086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123,933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9618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1952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19,782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sz="1200" b="0" i="1" u="none" strike="noStrike" dirty="0">
                        <a:solidFill>
                          <a:srgbClr val="FF0000"/>
                        </a:solidFill>
                        <a:effectLst/>
                        <a:latin typeface="Calibri"/>
                      </a:endParaRP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49,600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1985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68,479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204,000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448,438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92,573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9618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1953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12,971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sz="1200" b="0" i="1" u="none" strike="noStrike" dirty="0">
                        <a:solidFill>
                          <a:srgbClr val="FF0000"/>
                        </a:solidFill>
                        <a:effectLst/>
                        <a:latin typeface="Calibri"/>
                      </a:endParaRP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50,400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1986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103,511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193,000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640,616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132,196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9618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1954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26,516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sz="1200" b="0" i="1" u="none" strike="noStrike" dirty="0">
                        <a:solidFill>
                          <a:srgbClr val="FF0000"/>
                        </a:solidFill>
                        <a:effectLst/>
                        <a:latin typeface="Calibri"/>
                      </a:endParaRP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61,400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1987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101,337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194,000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348,773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166,039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9618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1955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16,667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sz="1200" b="0" i="1" u="none" strike="noStrike" dirty="0">
                        <a:solidFill>
                          <a:srgbClr val="FF0000"/>
                        </a:solidFill>
                        <a:effectLst/>
                        <a:latin typeface="Calibri"/>
                      </a:endParaRP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67,100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1988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162,828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240,000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271,925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240,699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9618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1956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15,700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sz="1200" b="0" i="1" u="none" strike="noStrike" dirty="0">
                        <a:solidFill>
                          <a:srgbClr val="FF0000"/>
                        </a:solidFill>
                        <a:effectLst/>
                        <a:latin typeface="Calibri"/>
                      </a:endParaRP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78,000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1989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163,617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283,000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134,014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231,625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9618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1957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12,788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sz="1200" b="0" i="1" u="none" strike="noStrike" dirty="0">
                        <a:solidFill>
                          <a:srgbClr val="FF0000"/>
                        </a:solidFill>
                        <a:effectLst/>
                        <a:latin typeface="Calibri"/>
                      </a:endParaRP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76,000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1990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97,227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131,000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24,013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196,823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9618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1958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5,793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sz="1200" b="0" i="1" u="none" strike="noStrike" dirty="0">
                        <a:solidFill>
                          <a:srgbClr val="FF0000"/>
                        </a:solidFill>
                        <a:effectLst/>
                        <a:latin typeface="Calibri"/>
                      </a:endParaRP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76,000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1991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91,538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153,000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22,872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242,639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9618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1959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1,634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sz="1200" b="0" i="1" u="none" strike="noStrike" dirty="0">
                        <a:solidFill>
                          <a:srgbClr val="FF0000"/>
                        </a:solidFill>
                        <a:effectLst/>
                        <a:latin typeface="Calibri"/>
                      </a:endParaRP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80,000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1992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116,422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143,000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83,898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243,143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9618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1960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2,175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1" u="none" strike="noStrike" dirty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3,090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1,313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80,000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1993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174,684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235,000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404,822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272,604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9618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1961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1,762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1" u="none" strike="noStrike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2,503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8,614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80,000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1994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210,442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339,000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117,863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336,095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9618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1962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4,058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1" u="none" strike="noStrike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5,765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6,685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84,000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1995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200,481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208,000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146,270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372,038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9618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1963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5,406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1" u="none" strike="noStrike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7,680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17,626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84,000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1996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415,003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411,000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267,194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374,400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9618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1964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2,441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1" u="none" strike="noStrike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3,468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151,420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84,000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1997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160,448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211,000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334,748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377,940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9618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1965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7,339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1" u="none" strike="noStrike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10,426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274,321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88,000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1998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172,925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165,000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113,258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341,390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9618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1966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2,078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1" u="none" strike="noStrike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2,952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334,962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88,000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1999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177,540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108,000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70,222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349,154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9618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1967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2,772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1" u="none" strike="noStrike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3,938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462,310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88,000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145,908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89,000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93,707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300,962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9618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1968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10,481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1" u="none" strike="noStrike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14,890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617,342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92,000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2001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203,717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78,000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55,812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325,563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9618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1969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42,103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1" u="none" strike="noStrike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59,813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568,918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92,000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2002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141,751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86,000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48,192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353,400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9618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1970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38,256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1" u="none" strike="noStrike" dirty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54,347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862,536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173,100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2003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122,044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83,000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76,696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370,747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9618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1971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60,599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1" u="none" strike="noStrike" dirty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86,089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870,326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36,600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2004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184,274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85,000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180,667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382,927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9618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1972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78,969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sz="1200" b="0" i="1" u="none" strike="noStrike" dirty="0">
                        <a:solidFill>
                          <a:srgbClr val="FF0000"/>
                        </a:solidFill>
                        <a:effectLst/>
                        <a:latin typeface="Calibri"/>
                      </a:endParaRP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867,232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78,300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2005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135,596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92,000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226,521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419,002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9618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1973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74,150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269,000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842,788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93,100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2006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101,427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91,000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238,989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403,510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9618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1974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80,649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347,000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902,798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113,547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2007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143,776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106,000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182,148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343,821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9618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1975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70,123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290,000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918,917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84,487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2008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187,240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121,000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173,401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592,637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9618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1976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107,382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269,000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707,857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78,965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2009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117,960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131,000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127,223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397,010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9618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1977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113,051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292,000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1,095,830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134,852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2010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94,331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116,000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131,000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494,691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9618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1978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99,519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298,000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1,474,434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282,262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2011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151,800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115,000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103,000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573,458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9618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1979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120,283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270,000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1,307,310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111,637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2012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125,144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108,000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120,000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1" u="none" strike="noStrike" dirty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400,000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79752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1980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62,690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297,000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636,826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83,760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2013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115,427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64,000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220,000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1" u="none" strike="noStrike" dirty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400,000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9618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1981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108,082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244,000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390,203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73,466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2014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1" u="none" strike="noStrike" dirty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130,790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1" u="none" strike="noStrike" dirty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95,667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1" u="none" strike="noStrike" dirty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147,667</a:t>
                      </a:r>
                    </a:p>
                  </a:txBody>
                  <a:tcPr marL="9832" marR="9832" marT="983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1" u="none" strike="noStrike" dirty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457,819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9618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1982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99,447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281,000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356,984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107,005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2686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32068766"/>
              </p:ext>
            </p:extLst>
          </p:nvPr>
        </p:nvGraphicFramePr>
        <p:xfrm>
          <a:off x="251524" y="44624"/>
          <a:ext cx="8352927" cy="6735088"/>
        </p:xfrm>
        <a:graphic>
          <a:graphicData uri="http://schemas.openxmlformats.org/drawingml/2006/table">
            <a:tbl>
              <a:tblPr/>
              <a:tblGrid>
                <a:gridCol w="759357"/>
                <a:gridCol w="759357"/>
                <a:gridCol w="759357"/>
                <a:gridCol w="759357"/>
                <a:gridCol w="759357"/>
                <a:gridCol w="759357"/>
                <a:gridCol w="759357"/>
                <a:gridCol w="759357"/>
                <a:gridCol w="759357"/>
                <a:gridCol w="759357"/>
                <a:gridCol w="759357"/>
              </a:tblGrid>
              <a:tr h="269404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Year/catch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Korea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Japan-Tsushima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Japan-Pacific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China(FAO)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Year/catch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Korea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Japan-Tsushima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Japan-Pacific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China(FAO)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9618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1950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14,436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1" u="none" strike="noStrike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20,508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27,200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1983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122,883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242,000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391,471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153,932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9618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1951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18,918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1" u="none" strike="noStrike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26,875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39,200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1984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101,714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198,000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557,086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123,933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9618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1952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19,782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1" u="none" strike="noStrike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28,103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49,600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1985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68,479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204,000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448,438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92,573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9618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1953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12,971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1" u="none" strike="noStrike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18,427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50,400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1986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103,511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193,000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640,616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132,196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9618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1954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26,516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1" u="none" strike="noStrike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37,669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61,400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1987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101,337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194,000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348,773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166,039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9618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1955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16,667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1" u="none" strike="noStrike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23,678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67,100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1988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162,828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240,000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271,925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240,699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9618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1956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15,700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1" u="none" strike="noStrike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22,304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78,000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1989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163,617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283,000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134,014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231,625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9618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1957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12,788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1" u="none" strike="noStrike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18,167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76,000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1990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97,227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131,000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24,013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196,823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9618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1958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5,793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1" u="none" strike="noStrike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8,230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76,000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1991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91,538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153,000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22,872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242,639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9618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1959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1,634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1" u="none" strike="noStrike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2,321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80,000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1992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116,422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143,000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83,898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243,143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9618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1960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2,175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1" u="none" strike="noStrike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3,090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1,313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80,000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1993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174,684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235,000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404,822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272,604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9618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1961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1,762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1" u="none" strike="noStrike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2,503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8,614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80,000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1994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210,442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339,000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117,863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336,095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9618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1962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4,058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1" u="none" strike="noStrike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5,765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6,685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84,000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1995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200,481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208,000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146,270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372,038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9618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1963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5,406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1" u="none" strike="noStrike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7,680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17,626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84,000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1996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415,003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411,000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267,194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374,400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9618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1964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2,441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1" u="none" strike="noStrike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3,468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151,420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84,000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1997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160,448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211,000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334,748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377,940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9618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1965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7,339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1" u="none" strike="noStrike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10,426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274,321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88,000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1998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172,925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165,000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113,258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341,390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9618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1966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2,078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1" u="none" strike="noStrike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2,952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334,962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88,000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1999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177,540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108,000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70,222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349,154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9618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1967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2,772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1" u="none" strike="noStrike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3,938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462,310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88,000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145,908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89,000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93,707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300,962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9618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1968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10,481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1" u="none" strike="noStrike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14,890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617,342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92,000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2001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203,717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78,000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55,812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325,563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9618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1969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42,103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1" u="none" strike="noStrike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59,813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568,918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92,000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2002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141,751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86,000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48,192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353,400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9618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1970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38,256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1" u="none" strike="noStrike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54,347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862,536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173,100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2003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122,044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83,000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76,696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370,747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9618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1971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60,599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1" u="none" strike="noStrike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86,089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870,326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36,600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2004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184,274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85,000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180,667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382,927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9618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1972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78,969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1" u="none" strike="noStrike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112,185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867,232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78,300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2005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135,596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92,000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226,521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419,002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9618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1973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74,150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269,000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842,788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93,100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2006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101,427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91,000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238,989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403,510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9618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1974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80,649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347,000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902,798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113,547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2007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143,776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106,000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182,148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343,821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9618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1975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70,123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290,000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918,917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84,487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2008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187,240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121,000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173,401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592,637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9618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1976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107,382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269,000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707,857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78,965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2009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117,960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131,000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127,223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397,010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9618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1977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113,051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292,000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1,095,830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134,852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2010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94,331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116,000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131,000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494,691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9618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1978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99,519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298,000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1,474,434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282,262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2011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151,800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115,000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103,000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573,458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9618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1979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120,283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270,000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1,307,310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111,637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2012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125,144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108,000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120,000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1" u="none" strike="noStrike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400,000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9618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1980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62,690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297,000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636,826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83,760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2013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115,427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64,000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220,000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1" u="none" strike="noStrike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400,000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9618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1981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108,082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244,000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390,203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73,466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2014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1" u="none" strike="noStrike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130,790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1" u="none" strike="noStrike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95,667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1" u="none" strike="noStrike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147,667</a:t>
                      </a:r>
                    </a:p>
                  </a:txBody>
                  <a:tcPr marL="9832" marR="9832" marT="983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1" u="none" strike="noStrike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457,819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9618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1982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99,447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281,000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356,984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107,005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42849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864" y="1646312"/>
            <a:ext cx="8229600" cy="9906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Catch</a:t>
            </a:r>
            <a:br>
              <a:rPr lang="en-US" dirty="0" smtClean="0"/>
            </a:br>
            <a:r>
              <a:rPr lang="en-US" dirty="0" smtClean="0"/>
              <a:t>option</a:t>
            </a:r>
            <a:br>
              <a:rPr lang="en-US" dirty="0" smtClean="0"/>
            </a:br>
            <a:r>
              <a:rPr lang="en-US" dirty="0"/>
              <a:t>1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16185982"/>
              </p:ext>
            </p:extLst>
          </p:nvPr>
        </p:nvGraphicFramePr>
        <p:xfrm>
          <a:off x="251524" y="44624"/>
          <a:ext cx="8352927" cy="6735088"/>
        </p:xfrm>
        <a:graphic>
          <a:graphicData uri="http://schemas.openxmlformats.org/drawingml/2006/table">
            <a:tbl>
              <a:tblPr/>
              <a:tblGrid>
                <a:gridCol w="759357"/>
                <a:gridCol w="759357"/>
                <a:gridCol w="759357"/>
                <a:gridCol w="759357"/>
                <a:gridCol w="759357"/>
                <a:gridCol w="759357"/>
                <a:gridCol w="759357"/>
                <a:gridCol w="759357"/>
                <a:gridCol w="759357"/>
                <a:gridCol w="759357"/>
                <a:gridCol w="759357"/>
              </a:tblGrid>
              <a:tr h="269404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Year/catch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Korea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Japan-Tsushima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Japan-Pacific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China(FAO)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Year/catch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Korea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Japan-Tsushima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Japan-Pacific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China(FAO)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9618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1950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14,436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1" u="none" strike="noStrike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20,508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 dirty="0">
                        <a:solidFill>
                          <a:srgbClr val="FFFFFF"/>
                        </a:solidFill>
                        <a:effectLst/>
                        <a:latin typeface="Calibri"/>
                      </a:endParaRP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27,200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1983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122,883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242,000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391,471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153,932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9618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1951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18,918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1" u="none" strike="noStrike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26,875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rgbClr val="FFFFFF"/>
                        </a:solidFill>
                        <a:effectLst/>
                        <a:latin typeface="Calibri"/>
                      </a:endParaRP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39,200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1984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101,714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198,000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557,086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123,933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9618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1952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19,782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1" u="none" strike="noStrike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28,103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rgbClr val="FFFFFF"/>
                        </a:solidFill>
                        <a:effectLst/>
                        <a:latin typeface="Calibri"/>
                      </a:endParaRP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49,600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1985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68,479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204,000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448,438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92,573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9618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1953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12,971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1" u="none" strike="noStrike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18,427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rgbClr val="FFFFFF"/>
                        </a:solidFill>
                        <a:effectLst/>
                        <a:latin typeface="Calibri"/>
                      </a:endParaRP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50,400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1986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103,511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193,000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640,616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132,196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9618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1954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26,516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1" u="none" strike="noStrike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37,669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 dirty="0">
                        <a:solidFill>
                          <a:srgbClr val="FFFFFF"/>
                        </a:solidFill>
                        <a:effectLst/>
                        <a:latin typeface="Calibri"/>
                      </a:endParaRP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61,400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1987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101,337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194,000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348,773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166,039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9618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1955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16,667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1" u="none" strike="noStrike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23,678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rgbClr val="FFFFFF"/>
                        </a:solidFill>
                        <a:effectLst/>
                        <a:latin typeface="Calibri"/>
                      </a:endParaRP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67,100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1988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162,828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240,000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271,925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240,699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9618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1956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15,700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1" u="none" strike="noStrike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22,304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rgbClr val="FFFFFF"/>
                        </a:solidFill>
                        <a:effectLst/>
                        <a:latin typeface="Calibri"/>
                      </a:endParaRP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78,000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1989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163,617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283,000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134,014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231,625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9618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1957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12,788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1" u="none" strike="noStrike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18,167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rgbClr val="FFFFFF"/>
                        </a:solidFill>
                        <a:effectLst/>
                        <a:latin typeface="Calibri"/>
                      </a:endParaRP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76,000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1990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97,227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131,000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24,013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196,823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9618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1958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5,793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1" u="none" strike="noStrike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8,230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rgbClr val="FFFFFF"/>
                        </a:solidFill>
                        <a:effectLst/>
                        <a:latin typeface="Calibri"/>
                      </a:endParaRP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76,000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1991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91,538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153,000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22,872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242,639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9618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1959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1,634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1" u="none" strike="noStrike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2,321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rgbClr val="FFFFFF"/>
                        </a:solidFill>
                        <a:effectLst/>
                        <a:latin typeface="Calibri"/>
                      </a:endParaRP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80,000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1992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116,422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143,000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83,898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243,143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9618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1960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2,175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1" u="none" strike="noStrike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3,090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1,313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80,000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1993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174,684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235,000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404,822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272,604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9618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1961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1,762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1" u="none" strike="noStrike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2,503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8,614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80,000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1994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210,442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339,000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117,863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336,095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9618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1962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4,058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1" u="none" strike="noStrike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5,765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6,685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84,000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1995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200,481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208,000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146,270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372,038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9618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1963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5,406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1" u="none" strike="noStrike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7,680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17,626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84,000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1996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415,003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411,000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267,194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374,400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9618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1964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2,441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1" u="none" strike="noStrike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3,468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151,420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84,000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1997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160,448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211,000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334,748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377,940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9618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1965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7,339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1" u="none" strike="noStrike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10,426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274,321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88,000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1998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172,925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165,000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113,258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341,390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9618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1966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2,078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1" u="none" strike="noStrike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2,952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334,962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88,000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1999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177,540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108,000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70,222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349,154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9618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1967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2,772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1" u="none" strike="noStrike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3,938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462,310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88,000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145,908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89,000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93,707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300,962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9618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1968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10,481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1" u="none" strike="noStrike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14,890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617,342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92,000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2001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203,717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78,000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55,812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325,563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9618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1969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42,103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1" u="none" strike="noStrike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59,813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568,918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92,000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2002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141,751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86,000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48,192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353,400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9618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1970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38,256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1" u="none" strike="noStrike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54,347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862,536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173,100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2003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122,044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83,000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76,696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370,747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9618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1971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60,599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1" u="none" strike="noStrike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86,089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870,326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36,600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2004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184,274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85,000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180,667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382,927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9618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1972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78,969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1" u="none" strike="noStrike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112,185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867,232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78,300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2005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135,596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92,000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226,521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419,002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9618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1973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74,150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269,000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842,788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93,100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2006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101,427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91,000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238,989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403,510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9618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1974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80,649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347,000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902,798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113,547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2007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143,776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106,000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182,148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343,821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9618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1975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70,123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290,000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918,917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84,487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2008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187,240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121,000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173,401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592,637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9618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1976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107,382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269,000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707,857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78,965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2009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117,960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131,000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127,223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397,010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9618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1977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113,051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292,000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1,095,830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134,852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2010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94,331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116,000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131,000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494,691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9618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1978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99,519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298,000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1,474,434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282,262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2011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151,800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115,000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103,000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573,458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9618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1979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120,283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270,000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1,307,310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111,637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2012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125,144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108,000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120,000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1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400,000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9618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1980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62,690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297,000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636,826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83,760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2013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115,427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64,000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220,000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1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400,000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9618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1981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108,082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244,000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390,203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73,466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2014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1" u="none" strike="noStrike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130,790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1" u="none" strike="noStrike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95,667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1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147,667</a:t>
                      </a:r>
                    </a:p>
                  </a:txBody>
                  <a:tcPr marL="9832" marR="9832" marT="983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1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457,819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9618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1982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99,447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281,000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356,984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107,005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rgbClr val="FFFFFF"/>
                        </a:solidFill>
                        <a:effectLst/>
                        <a:latin typeface="Calibri"/>
                      </a:endParaRP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 dirty="0">
                        <a:solidFill>
                          <a:srgbClr val="FFFFFF"/>
                        </a:solidFill>
                        <a:effectLst/>
                        <a:latin typeface="Calibri"/>
                      </a:endParaRP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72727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40516051"/>
              </p:ext>
            </p:extLst>
          </p:nvPr>
        </p:nvGraphicFramePr>
        <p:xfrm>
          <a:off x="251524" y="44624"/>
          <a:ext cx="8352927" cy="6735088"/>
        </p:xfrm>
        <a:graphic>
          <a:graphicData uri="http://schemas.openxmlformats.org/drawingml/2006/table">
            <a:tbl>
              <a:tblPr/>
              <a:tblGrid>
                <a:gridCol w="759357"/>
                <a:gridCol w="759357"/>
                <a:gridCol w="759357"/>
                <a:gridCol w="759357"/>
                <a:gridCol w="759357"/>
                <a:gridCol w="759357"/>
                <a:gridCol w="759357"/>
                <a:gridCol w="759357"/>
                <a:gridCol w="759357"/>
                <a:gridCol w="759357"/>
                <a:gridCol w="759357"/>
              </a:tblGrid>
              <a:tr h="269404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Year/catch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Korea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Japan-Tsushima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Japan-Pacific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China(FAO)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Year/catch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Korea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Japan-Tsushima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Japan-Pacific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China(FAO)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9618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1950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14,436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1" u="none" strike="noStrike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20,508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27,200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1983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122,883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242,000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391,471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153,932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9618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1951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18,918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1" u="none" strike="noStrike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26,875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39,200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1984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101,714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198,000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557,086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123,933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9618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1952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19,782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1" u="none" strike="noStrike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28,103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49,600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1985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68,479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204,000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448,438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92,573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9618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1953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12,971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1" u="none" strike="noStrike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18,427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50,400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1986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103,511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193,000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640,616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132,196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9618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1954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26,516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1" u="none" strike="noStrike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37,669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61,400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1987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101,337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194,000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348,773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166,039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9618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1955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16,667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1" u="none" strike="noStrike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23,678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67,100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1988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162,828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240,000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271,925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240,699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9618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1956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15,700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1" u="none" strike="noStrike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22,304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78,000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1989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163,617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283,000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134,014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231,625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9618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1957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12,788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1" u="none" strike="noStrike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18,167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76,000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1990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97,227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131,000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24,013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196,823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9618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1958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5,793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1" u="none" strike="noStrike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8,230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76,000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1991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91,538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153,000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22,872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242,639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9618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1959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1,634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1" u="none" strike="noStrike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2,321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80,000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1992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116,422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143,000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83,898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243,143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9618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1960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2,175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1" u="none" strike="noStrike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3,090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1,313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80,000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1993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174,684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235,000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404,822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272,604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9618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1961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1,762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1" u="none" strike="noStrike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2,503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8,614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80,000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1994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210,442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339,000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117,863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336,095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9618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1962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4,058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1" u="none" strike="noStrike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5,765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6,685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84,000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1995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200,481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208,000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146,270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372,038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9618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1963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5,406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1" u="none" strike="noStrike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7,680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17,626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84,000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1996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415,003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411,000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267,194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374,400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9618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1964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2,441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1" u="none" strike="noStrike" dirty="0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3,468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151,420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84,000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1997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160,448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211,000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334,748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377,940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9618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1965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7,339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1" u="none" strike="noStrike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10,426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274,321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88,000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1998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172,925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165,000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113,258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341,390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9618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1966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2,078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1" u="none" strike="noStrike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2,952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334,962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88,000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1999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177,540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108,000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70,222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349,154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9618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1967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2,772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1" u="none" strike="noStrike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3,938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462,310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88,000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145,908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89,000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93,707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300,962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9618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1968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10,481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1" u="none" strike="noStrike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14,890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617,342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92,000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2001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203,717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78,000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55,812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325,563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9618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1969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42,103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1" u="none" strike="noStrike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59,813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568,918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92,000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2002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141,751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86,000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48,192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353,400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9618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1970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38,256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1" u="none" strike="noStrike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54,347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862,536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173,100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2003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122,044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83,000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76,696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370,747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9618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1971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60,599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1" u="none" strike="noStrike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86,089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870,326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36,600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2004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184,274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85,000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180,667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382,927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9618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1972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78,969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1" u="none" strike="noStrike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112,185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867,232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78,300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2005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135,596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92,000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226,521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419,002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9618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1973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74,150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269,000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842,788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93,100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2006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101,427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91,000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238,989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403,510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9618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1974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80,649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347,000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902,798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113,547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2007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143,776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106,000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182,148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343,821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9618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1975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70,123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290,000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918,917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84,487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2008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187,240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121,000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173,401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592,637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9618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1976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107,382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269,000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707,857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78,965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2009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117,960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131,000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127,223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397,010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9618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1977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113,051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292,000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1,095,830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134,852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2010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94,331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116,000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131,000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494,691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9618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1978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99,519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298,000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1,474,434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282,262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2011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151,800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115,000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103,000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573,458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9618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1979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120,283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270,000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1,307,310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111,637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2012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125,144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108,000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120,000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1" u="none" strike="noStrike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400,000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9618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1980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62,690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297,000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636,826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83,760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2013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115,427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64,000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220,000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1" u="none" strike="noStrike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400,000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9618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1981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108,082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244,000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390,203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73,466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2014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1" u="none" strike="noStrike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130,790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1" u="none" strike="noStrike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95,667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1" u="none" strike="noStrike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147,667</a:t>
                      </a:r>
                    </a:p>
                  </a:txBody>
                  <a:tcPr marL="9832" marR="9832" marT="983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1" u="none" strike="noStrike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457,819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9618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1982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99,447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281,000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356,984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107,005</a:t>
                      </a: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832" marR="9832" marT="98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518864" y="1646312"/>
            <a:ext cx="8229600" cy="9906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Catch</a:t>
            </a:r>
            <a:br>
              <a:rPr lang="en-US" dirty="0" smtClean="0"/>
            </a:br>
            <a:r>
              <a:rPr lang="en-US" dirty="0" smtClean="0"/>
              <a:t>option</a:t>
            </a:r>
            <a:br>
              <a:rPr lang="en-US" dirty="0" smtClean="0"/>
            </a:br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627784" y="366321"/>
            <a:ext cx="1656184" cy="644705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164288" y="366321"/>
            <a:ext cx="1656184" cy="644705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559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9100"/>
            <a:ext cx="9144000" cy="6001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5375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9100"/>
            <a:ext cx="9144000" cy="6001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65155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9100"/>
            <a:ext cx="9144000" cy="6001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4621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438400"/>
            <a:ext cx="8229600" cy="990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Fit</a:t>
            </a:r>
            <a:br>
              <a:rPr lang="en-US" dirty="0" smtClean="0"/>
            </a:br>
            <a:r>
              <a:rPr lang="en-US" dirty="0" smtClean="0"/>
              <a:t>to </a:t>
            </a:r>
            <a:br>
              <a:rPr lang="en-US" dirty="0" smtClean="0"/>
            </a:br>
            <a:r>
              <a:rPr lang="en-US" dirty="0" smtClean="0"/>
              <a:t>Fishery</a:t>
            </a:r>
            <a:br>
              <a:rPr lang="en-US" dirty="0" smtClean="0"/>
            </a:br>
            <a:r>
              <a:rPr lang="en-US" dirty="0" smtClean="0"/>
              <a:t>age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5145" y="33183"/>
            <a:ext cx="6263359" cy="6780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699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6172" y="1073600"/>
            <a:ext cx="3960324" cy="56677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446512"/>
            <a:ext cx="8229600" cy="990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Fit to CPUE </a:t>
            </a:r>
            <a:br>
              <a:rPr lang="en-US" dirty="0" smtClean="0"/>
            </a:br>
            <a:r>
              <a:rPr lang="en-US" dirty="0" smtClean="0"/>
              <a:t>and fishery </a:t>
            </a:r>
            <a:br>
              <a:rPr lang="en-US" dirty="0" smtClean="0"/>
            </a:br>
            <a:r>
              <a:rPr lang="en-US" dirty="0" smtClean="0"/>
              <a:t>selectivity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t="7817" b="62286"/>
          <a:stretch/>
        </p:blipFill>
        <p:spPr>
          <a:xfrm>
            <a:off x="-506195" y="44624"/>
            <a:ext cx="6532131" cy="252028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4267895" y="3244334"/>
            <a:ext cx="6510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/>
              <a:t>Year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7276159" y="6525344"/>
            <a:ext cx="6082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Age</a:t>
            </a:r>
          </a:p>
        </p:txBody>
      </p:sp>
    </p:spTree>
    <p:extLst>
      <p:ext uri="{BB962C8B-B14F-4D97-AF65-F5344CB8AC3E}">
        <p14:creationId xmlns:p14="http://schemas.microsoft.com/office/powerpoint/2010/main" val="4018434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8000"/>
            <a:ext cx="9144000" cy="5821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518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n 1"/>
          <p:cNvPicPr/>
          <p:nvPr/>
        </p:nvPicPr>
        <p:blipFill rotWithShape="1">
          <a:blip r:embed="rId3"/>
          <a:srcRect l="2990" t="5323" r="16918" b="4703"/>
          <a:stretch/>
        </p:blipFill>
        <p:spPr>
          <a:xfrm>
            <a:off x="361950" y="933450"/>
            <a:ext cx="8458199" cy="5543550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466850" y="76200"/>
            <a:ext cx="6172200" cy="857250"/>
          </a:xfrm>
        </p:spPr>
        <p:txBody>
          <a:bodyPr/>
          <a:lstStyle/>
          <a:p>
            <a:r>
              <a:rPr lang="en-US" dirty="0" smtClean="0"/>
              <a:t>Jack mackerel fishery</a:t>
            </a:r>
            <a:endParaRPr lang="en-US" dirty="0"/>
          </a:p>
        </p:txBody>
      </p:sp>
      <p:sp>
        <p:nvSpPr>
          <p:cNvPr id="8" name="Content Placeholder 4"/>
          <p:cNvSpPr txBox="1">
            <a:spLocks/>
          </p:cNvSpPr>
          <p:nvPr/>
        </p:nvSpPr>
        <p:spPr>
          <a:xfrm>
            <a:off x="212841" y="6477000"/>
            <a:ext cx="8397759" cy="3442871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 baseline="0">
                <a:solidFill>
                  <a:schemeClr val="tx1"/>
                </a:solidFill>
                <a:latin typeface="Sansation" pitchFamily="2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 baseline="0">
                <a:solidFill>
                  <a:schemeClr val="tx1"/>
                </a:solidFill>
                <a:latin typeface="Sansation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 baseline="0">
                <a:solidFill>
                  <a:schemeClr val="tx1"/>
                </a:solidFill>
                <a:latin typeface="Sansation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 baseline="0">
                <a:solidFill>
                  <a:schemeClr val="tx1"/>
                </a:solidFill>
                <a:latin typeface="Sansation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 baseline="0">
                <a:solidFill>
                  <a:schemeClr val="tx1"/>
                </a:solidFill>
                <a:latin typeface="Sansation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b="1" smtClean="0"/>
              <a:t>Year</a:t>
            </a:r>
            <a:endParaRPr lang="en-US" sz="2400" b="1" dirty="0"/>
          </a:p>
        </p:txBody>
      </p:sp>
      <p:sp>
        <p:nvSpPr>
          <p:cNvPr id="11" name="Rectangle 10"/>
          <p:cNvSpPr/>
          <p:nvPr/>
        </p:nvSpPr>
        <p:spPr>
          <a:xfrm>
            <a:off x="4400550" y="4523601"/>
            <a:ext cx="10029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S-C Chile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876550" y="5867400"/>
            <a:ext cx="8531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 Chile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069752" y="4191000"/>
            <a:ext cx="9989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Offshore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305550" y="3494901"/>
            <a:ext cx="10888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Far-North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 flipH="1">
            <a:off x="6096000" y="3780651"/>
            <a:ext cx="285750" cy="17145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2" descr="http://www.pelagicfish.eu/nl/PICTURES/142_chileanJackMackerel.jpg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400" y="335008"/>
            <a:ext cx="1885950" cy="65559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 rot="16200000">
            <a:off x="-1440335" y="3167391"/>
            <a:ext cx="340240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/>
              <a:t>Catch (thousands </a:t>
            </a:r>
            <a:r>
              <a:rPr lang="en-US" sz="2800" dirty="0"/>
              <a:t>of </a:t>
            </a:r>
            <a:r>
              <a:rPr lang="en-US" sz="2800" dirty="0" smtClean="0"/>
              <a:t>t)</a:t>
            </a:r>
            <a:endParaRPr lang="en-US" sz="2800" dirty="0"/>
          </a:p>
        </p:txBody>
      </p:sp>
      <p:sp>
        <p:nvSpPr>
          <p:cNvPr id="3" name="Rectangle 2"/>
          <p:cNvSpPr/>
          <p:nvPr/>
        </p:nvSpPr>
        <p:spPr>
          <a:xfrm>
            <a:off x="7984249" y="6169223"/>
            <a:ext cx="5501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/>
              <a:t>2016</a:t>
            </a:r>
          </a:p>
        </p:txBody>
      </p:sp>
    </p:spTree>
    <p:extLst>
      <p:ext uri="{BB962C8B-B14F-4D97-AF65-F5344CB8AC3E}">
        <p14:creationId xmlns:p14="http://schemas.microsoft.com/office/powerpoint/2010/main" val="1759693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8000"/>
            <a:ext cx="9144000" cy="5821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71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8000"/>
            <a:ext cx="9144000" cy="5821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480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" y="206152"/>
            <a:ext cx="9052560" cy="990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Model with Pacific and Chinese catch included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3700"/>
            <a:ext cx="9144000" cy="6064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267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0648"/>
            <a:ext cx="8229600" cy="990600"/>
          </a:xfrm>
        </p:spPr>
        <p:txBody>
          <a:bodyPr/>
          <a:lstStyle/>
          <a:p>
            <a:r>
              <a:rPr lang="en-US" dirty="0" smtClean="0"/>
              <a:t>Model with East Sea catches only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3700"/>
            <a:ext cx="9144000" cy="6064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092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3700"/>
            <a:ext cx="9144000" cy="6064042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" y="206152"/>
            <a:ext cx="9052560" cy="990600"/>
          </a:xfrm>
        </p:spPr>
        <p:txBody>
          <a:bodyPr>
            <a:normAutofit/>
          </a:bodyPr>
          <a:lstStyle/>
          <a:p>
            <a:r>
              <a:rPr lang="en-US" sz="3200" dirty="0"/>
              <a:t>Model with East Sea catches </a:t>
            </a:r>
            <a:r>
              <a:rPr lang="en-US" sz="3200" dirty="0" smtClean="0"/>
              <a:t>only, alternative CPUE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169575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Indicative preliminary results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100" y="1424260"/>
            <a:ext cx="8051800" cy="524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323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 6"/>
          <p:cNvGraphicFramePr/>
          <p:nvPr>
            <p:extLst/>
          </p:nvPr>
        </p:nvGraphicFramePr>
        <p:xfrm>
          <a:off x="217467" y="1714661"/>
          <a:ext cx="8858250" cy="36576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9054" y="304800"/>
            <a:ext cx="6857315" cy="857250"/>
          </a:xfrm>
        </p:spPr>
        <p:txBody>
          <a:bodyPr>
            <a:noAutofit/>
          </a:bodyPr>
          <a:lstStyle/>
          <a:p>
            <a:r>
              <a:rPr lang="en-US" sz="2700" dirty="0"/>
              <a:t>The South Pacific Regional Fishery Management Organization</a:t>
            </a:r>
            <a:r>
              <a:rPr lang="mr-IN" sz="2700" dirty="0"/>
              <a:t>…</a:t>
            </a:r>
            <a:endParaRPr lang="en-US" sz="2700" dirty="0"/>
          </a:p>
        </p:txBody>
      </p:sp>
      <p:sp>
        <p:nvSpPr>
          <p:cNvPr id="5" name="Rectangle 4"/>
          <p:cNvSpPr/>
          <p:nvPr/>
        </p:nvSpPr>
        <p:spPr>
          <a:xfrm>
            <a:off x="609600" y="1295400"/>
            <a:ext cx="1335622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700" b="1"/>
              <a:t>Science </a:t>
            </a:r>
            <a:endParaRPr lang="en-US" sz="2700" b="1" dirty="0"/>
          </a:p>
        </p:txBody>
      </p:sp>
      <p:sp>
        <p:nvSpPr>
          <p:cNvPr id="6" name="Rectangle 5"/>
          <p:cNvSpPr/>
          <p:nvPr/>
        </p:nvSpPr>
        <p:spPr>
          <a:xfrm>
            <a:off x="4514850" y="4326835"/>
            <a:ext cx="3719673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000" b="1" dirty="0"/>
              <a:t>Admin/Organizational</a:t>
            </a:r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/>
          </p:nvPr>
        </p:nvGraphicFramePr>
        <p:xfrm>
          <a:off x="1884096" y="4164330"/>
          <a:ext cx="1943100" cy="1493520"/>
        </p:xfrm>
        <a:graphic>
          <a:graphicData uri="http://schemas.openxmlformats.org/drawingml/2006/table">
            <a:tbl>
              <a:tblPr/>
              <a:tblGrid>
                <a:gridCol w="153263"/>
                <a:gridCol w="1057542"/>
                <a:gridCol w="732295"/>
              </a:tblGrid>
              <a:tr h="213360"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solidFill>
                            <a:srgbClr val="333333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</a:txBody>
                  <a:tcPr marL="38100" marR="38100" marT="38100" marB="381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Hobart, Australia </a:t>
                      </a:r>
                    </a:p>
                  </a:txBody>
                  <a:tcPr marL="38100" marR="38100" marT="38100" marB="381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Nov 2006 </a:t>
                      </a:r>
                    </a:p>
                  </a:txBody>
                  <a:tcPr marL="38100" marR="38100" marT="38100" marB="381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13360"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solidFill>
                            <a:srgbClr val="333333"/>
                          </a:solidFill>
                          <a:effectLst/>
                          <a:latin typeface="Arial" charset="0"/>
                        </a:rPr>
                        <a:t>3</a:t>
                      </a:r>
                    </a:p>
                  </a:txBody>
                  <a:tcPr marL="38100" marR="38100" marT="38100" marB="381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 err="1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Renaca</a:t>
                      </a:r>
                      <a:r>
                        <a:rPr lang="en-US" sz="900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, Chile </a:t>
                      </a:r>
                    </a:p>
                  </a:txBody>
                  <a:tcPr marL="38100" marR="38100" marT="38100" marB="381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May 2007 </a:t>
                      </a:r>
                    </a:p>
                  </a:txBody>
                  <a:tcPr marL="38100" marR="38100" marT="38100" marB="381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13360"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solidFill>
                            <a:srgbClr val="333333"/>
                          </a:solidFill>
                          <a:effectLst/>
                          <a:latin typeface="Arial" charset="0"/>
                        </a:rPr>
                        <a:t>4</a:t>
                      </a:r>
                    </a:p>
                  </a:txBody>
                  <a:tcPr marL="38100" marR="38100" marT="38100" marB="381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New </a:t>
                      </a:r>
                      <a:r>
                        <a:rPr lang="en-US" sz="900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Caledonia </a:t>
                      </a:r>
                    </a:p>
                  </a:txBody>
                  <a:tcPr marL="38100" marR="38100" marT="38100" marB="381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Sep 2007 </a:t>
                      </a:r>
                    </a:p>
                  </a:txBody>
                  <a:tcPr marL="38100" marR="38100" marT="38100" marB="381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13360"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solidFill>
                            <a:srgbClr val="333333"/>
                          </a:solidFill>
                          <a:effectLst/>
                          <a:latin typeface="Arial" charset="0"/>
                        </a:rPr>
                        <a:t>5</a:t>
                      </a:r>
                    </a:p>
                  </a:txBody>
                  <a:tcPr marL="38100" marR="38100" marT="38100" marB="381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Guayaquil, Ecuador </a:t>
                      </a:r>
                    </a:p>
                  </a:txBody>
                  <a:tcPr marL="38100" marR="38100" marT="38100" marB="381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Mar 2008 </a:t>
                      </a:r>
                    </a:p>
                  </a:txBody>
                  <a:tcPr marL="38100" marR="38100" marT="38100" marB="381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13360"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solidFill>
                            <a:srgbClr val="333333"/>
                          </a:solidFill>
                          <a:effectLst/>
                          <a:latin typeface="Arial" charset="0"/>
                        </a:rPr>
                        <a:t>6</a:t>
                      </a:r>
                    </a:p>
                  </a:txBody>
                  <a:tcPr marL="38100" marR="38100" marT="38100" marB="381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Canberra, Australia </a:t>
                      </a:r>
                    </a:p>
                  </a:txBody>
                  <a:tcPr marL="38100" marR="38100" marT="38100" marB="381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Oct 2008 </a:t>
                      </a:r>
                    </a:p>
                  </a:txBody>
                  <a:tcPr marL="38100" marR="38100" marT="38100" marB="381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13360"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solidFill>
                            <a:srgbClr val="333333"/>
                          </a:solidFill>
                          <a:effectLst/>
                          <a:latin typeface="Arial" charset="0"/>
                        </a:rPr>
                        <a:t>7</a:t>
                      </a:r>
                    </a:p>
                  </a:txBody>
                  <a:tcPr marL="38100" marR="38100" marT="38100" marB="381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Lima, Peru </a:t>
                      </a:r>
                    </a:p>
                  </a:txBody>
                  <a:tcPr marL="38100" marR="38100" marT="38100" marB="381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May 2009 </a:t>
                      </a:r>
                    </a:p>
                  </a:txBody>
                  <a:tcPr marL="38100" marR="38100" marT="38100" marB="381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13360"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solidFill>
                            <a:srgbClr val="333333"/>
                          </a:solidFill>
                          <a:effectLst/>
                          <a:latin typeface="Arial" charset="0"/>
                        </a:rPr>
                        <a:t>8</a:t>
                      </a:r>
                    </a:p>
                  </a:txBody>
                  <a:tcPr marL="38100" marR="38100" marT="38100" marB="381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New Zealand </a:t>
                      </a:r>
                    </a:p>
                  </a:txBody>
                  <a:tcPr marL="38100" marR="38100" marT="38100" marB="381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Nov 2009</a:t>
                      </a:r>
                    </a:p>
                  </a:txBody>
                  <a:tcPr marL="38100" marR="38100" marT="38100" marB="381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15" name="Rectangle 14"/>
          <p:cNvSpPr/>
          <p:nvPr/>
        </p:nvSpPr>
        <p:spPr>
          <a:xfrm rot="20730979">
            <a:off x="1139814" y="2587720"/>
            <a:ext cx="4054251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100" dirty="0"/>
              <a:t>11 Science working group meetings</a:t>
            </a:r>
          </a:p>
        </p:txBody>
      </p:sp>
      <p:sp>
        <p:nvSpPr>
          <p:cNvPr id="17" name="Rectangle 16"/>
          <p:cNvSpPr/>
          <p:nvPr/>
        </p:nvSpPr>
        <p:spPr>
          <a:xfrm>
            <a:off x="2171010" y="1715869"/>
            <a:ext cx="217239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Assessment methods</a:t>
            </a:r>
            <a:br>
              <a:rPr lang="en-US" dirty="0"/>
            </a:br>
            <a:r>
              <a:rPr lang="en-US"/>
              <a:t>simulation </a:t>
            </a:r>
            <a:r>
              <a:rPr lang="en-US" smtClean="0"/>
              <a:t>testing 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-38790" y="2362200"/>
            <a:ext cx="1580113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/>
              <a:t>2008 FAO </a:t>
            </a:r>
          </a:p>
          <a:p>
            <a:pPr algn="ctr"/>
            <a:r>
              <a:rPr lang="en-US" dirty="0" smtClean="0"/>
              <a:t>Jack mackerel  </a:t>
            </a:r>
            <a:br>
              <a:rPr lang="en-US" dirty="0" smtClean="0"/>
            </a:br>
            <a:r>
              <a:rPr lang="en-US" dirty="0" smtClean="0"/>
              <a:t>workshop </a:t>
            </a:r>
            <a:br>
              <a:rPr lang="en-US" dirty="0" smtClean="0"/>
            </a:br>
            <a:r>
              <a:rPr lang="en-US" dirty="0" smtClean="0"/>
              <a:t>Santiago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5085951" y="1371600"/>
            <a:ext cx="169584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mtClean="0"/>
              <a:t>Assessment and</a:t>
            </a:r>
            <a:br>
              <a:rPr lang="en-US" smtClean="0"/>
            </a:br>
            <a:r>
              <a:rPr lang="en-US" smtClean="0"/>
              <a:t>Rebuilding Plan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3171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F82C1A7F-54DB-7249-9BB9-14761601395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>
                                            <p:graphicEl>
                                              <a:dgm id="{F82C1A7F-54DB-7249-9BB9-14761601395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B7683E3C-E9CC-F142-A550-D13F46C3A6A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>
                                            <p:graphicEl>
                                              <a:dgm id="{B7683E3C-E9CC-F142-A550-D13F46C3A6A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FEA89462-3AC7-6042-A93C-03832888201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>
                                            <p:graphicEl>
                                              <a:dgm id="{FEA89462-3AC7-6042-A93C-03832888201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4FFE83E6-244E-5B44-9403-2C0566462B6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7">
                                            <p:graphicEl>
                                              <a:dgm id="{4FFE83E6-244E-5B44-9403-2C0566462B6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4E0B6A05-7606-2A45-9AD2-0CE85E1E370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">
                                            <p:graphicEl>
                                              <a:dgm id="{4E0B6A05-7606-2A45-9AD2-0CE85E1E370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55D08208-7926-2F4F-8BC0-D0404E6C857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7">
                                            <p:graphicEl>
                                              <a:dgm id="{55D08208-7926-2F4F-8BC0-D0404E6C857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3A2A5515-0469-7745-A4DD-0765DCD9E8A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7">
                                            <p:graphicEl>
                                              <a:dgm id="{3A2A5515-0469-7745-A4DD-0765DCD9E8A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30CDCF8C-7BC6-0941-9215-2CAADD899A4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7">
                                            <p:graphicEl>
                                              <a:dgm id="{30CDCF8C-7BC6-0941-9215-2CAADD899A4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4B66AD79-F04C-CC4B-841F-CF6C76A7DC8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7">
                                            <p:graphicEl>
                                              <a:dgm id="{4B66AD79-F04C-CC4B-841F-CF6C76A7DC8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F44136A2-C2DF-584B-9550-1371CB8939A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7">
                                            <p:graphicEl>
                                              <a:dgm id="{F44136A2-C2DF-584B-9550-1371CB8939A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06E96507-3C6F-C246-A711-B02AE98DB9E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7">
                                            <p:graphicEl>
                                              <a:dgm id="{06E96507-3C6F-C246-A711-B02AE98DB9E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Sub>
          <a:bldDgm bld="one"/>
        </p:bldSub>
      </p:bldGraphic>
      <p:bldP spid="5" grpId="0"/>
      <p:bldP spid="6" grpId="0"/>
      <p:bldP spid="15" grpId="0"/>
      <p:bldP spid="17" grpId="0"/>
      <p:bldP spid="18" grpId="0"/>
      <p:bldP spid="1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 6"/>
          <p:cNvGraphicFramePr/>
          <p:nvPr/>
        </p:nvGraphicFramePr>
        <p:xfrm>
          <a:off x="217467" y="1714661"/>
          <a:ext cx="8858250" cy="36576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9054" y="304800"/>
            <a:ext cx="6857315" cy="857250"/>
          </a:xfrm>
        </p:spPr>
        <p:txBody>
          <a:bodyPr>
            <a:noAutofit/>
          </a:bodyPr>
          <a:lstStyle/>
          <a:p>
            <a:r>
              <a:rPr lang="en-US" sz="2700" dirty="0"/>
              <a:t>The South Pacific Regional Fishery Management Organization</a:t>
            </a:r>
            <a:r>
              <a:rPr lang="mr-IN" sz="2700" dirty="0"/>
              <a:t>…</a:t>
            </a:r>
            <a:endParaRPr lang="en-US" sz="2700" dirty="0"/>
          </a:p>
        </p:txBody>
      </p:sp>
      <p:sp>
        <p:nvSpPr>
          <p:cNvPr id="5" name="Rectangle 4"/>
          <p:cNvSpPr/>
          <p:nvPr/>
        </p:nvSpPr>
        <p:spPr>
          <a:xfrm>
            <a:off x="609600" y="1295400"/>
            <a:ext cx="1335622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700" b="1"/>
              <a:t>Science </a:t>
            </a:r>
            <a:endParaRPr lang="en-US" sz="2700" b="1" dirty="0"/>
          </a:p>
        </p:txBody>
      </p:sp>
      <p:sp>
        <p:nvSpPr>
          <p:cNvPr id="6" name="Rectangle 5"/>
          <p:cNvSpPr/>
          <p:nvPr/>
        </p:nvSpPr>
        <p:spPr>
          <a:xfrm>
            <a:off x="4514850" y="4326835"/>
            <a:ext cx="3719673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000" b="1" dirty="0"/>
              <a:t>Admin/Organizational</a:t>
            </a:r>
          </a:p>
        </p:txBody>
      </p:sp>
      <p:graphicFrame>
        <p:nvGraphicFramePr>
          <p:cNvPr id="12" name="Table 11"/>
          <p:cNvGraphicFramePr>
            <a:graphicFrameLocks noGrp="1"/>
          </p:cNvGraphicFramePr>
          <p:nvPr/>
        </p:nvGraphicFramePr>
        <p:xfrm>
          <a:off x="1884096" y="4164330"/>
          <a:ext cx="1943100" cy="1493520"/>
        </p:xfrm>
        <a:graphic>
          <a:graphicData uri="http://schemas.openxmlformats.org/drawingml/2006/table">
            <a:tbl>
              <a:tblPr/>
              <a:tblGrid>
                <a:gridCol w="153263"/>
                <a:gridCol w="1057542"/>
                <a:gridCol w="732295"/>
              </a:tblGrid>
              <a:tr h="213360"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solidFill>
                            <a:srgbClr val="333333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</a:txBody>
                  <a:tcPr marL="38100" marR="38100" marT="38100" marB="381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Hobart, Australia </a:t>
                      </a:r>
                    </a:p>
                  </a:txBody>
                  <a:tcPr marL="38100" marR="38100" marT="38100" marB="381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Nov 2006 </a:t>
                      </a:r>
                    </a:p>
                  </a:txBody>
                  <a:tcPr marL="38100" marR="38100" marT="38100" marB="381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13360"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solidFill>
                            <a:srgbClr val="333333"/>
                          </a:solidFill>
                          <a:effectLst/>
                          <a:latin typeface="Arial" charset="0"/>
                        </a:rPr>
                        <a:t>3</a:t>
                      </a:r>
                    </a:p>
                  </a:txBody>
                  <a:tcPr marL="38100" marR="38100" marT="38100" marB="381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 err="1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Renaca</a:t>
                      </a:r>
                      <a:r>
                        <a:rPr lang="en-US" sz="900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, Chile </a:t>
                      </a:r>
                    </a:p>
                  </a:txBody>
                  <a:tcPr marL="38100" marR="38100" marT="38100" marB="381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May 2007 </a:t>
                      </a:r>
                    </a:p>
                  </a:txBody>
                  <a:tcPr marL="38100" marR="38100" marT="38100" marB="381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13360"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solidFill>
                            <a:srgbClr val="333333"/>
                          </a:solidFill>
                          <a:effectLst/>
                          <a:latin typeface="Arial" charset="0"/>
                        </a:rPr>
                        <a:t>4</a:t>
                      </a:r>
                    </a:p>
                  </a:txBody>
                  <a:tcPr marL="38100" marR="38100" marT="38100" marB="381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New </a:t>
                      </a:r>
                      <a:r>
                        <a:rPr lang="en-US" sz="900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Caledonia </a:t>
                      </a:r>
                    </a:p>
                  </a:txBody>
                  <a:tcPr marL="38100" marR="38100" marT="38100" marB="381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Sep 2007 </a:t>
                      </a:r>
                    </a:p>
                  </a:txBody>
                  <a:tcPr marL="38100" marR="38100" marT="38100" marB="381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13360"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solidFill>
                            <a:srgbClr val="333333"/>
                          </a:solidFill>
                          <a:effectLst/>
                          <a:latin typeface="Arial" charset="0"/>
                        </a:rPr>
                        <a:t>5</a:t>
                      </a:r>
                    </a:p>
                  </a:txBody>
                  <a:tcPr marL="38100" marR="38100" marT="38100" marB="381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Guayaquil, Ecuador </a:t>
                      </a:r>
                    </a:p>
                  </a:txBody>
                  <a:tcPr marL="38100" marR="38100" marT="38100" marB="381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Mar 2008 </a:t>
                      </a:r>
                    </a:p>
                  </a:txBody>
                  <a:tcPr marL="38100" marR="38100" marT="38100" marB="381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13360"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solidFill>
                            <a:srgbClr val="333333"/>
                          </a:solidFill>
                          <a:effectLst/>
                          <a:latin typeface="Arial" charset="0"/>
                        </a:rPr>
                        <a:t>6</a:t>
                      </a:r>
                    </a:p>
                  </a:txBody>
                  <a:tcPr marL="38100" marR="38100" marT="38100" marB="381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Canberra, Australia </a:t>
                      </a:r>
                    </a:p>
                  </a:txBody>
                  <a:tcPr marL="38100" marR="38100" marT="38100" marB="381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Oct 2008 </a:t>
                      </a:r>
                    </a:p>
                  </a:txBody>
                  <a:tcPr marL="38100" marR="38100" marT="38100" marB="381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13360"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solidFill>
                            <a:srgbClr val="333333"/>
                          </a:solidFill>
                          <a:effectLst/>
                          <a:latin typeface="Arial" charset="0"/>
                        </a:rPr>
                        <a:t>7</a:t>
                      </a:r>
                    </a:p>
                  </a:txBody>
                  <a:tcPr marL="38100" marR="38100" marT="38100" marB="381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Lima, Peru </a:t>
                      </a:r>
                    </a:p>
                  </a:txBody>
                  <a:tcPr marL="38100" marR="38100" marT="38100" marB="381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May 2009 </a:t>
                      </a:r>
                    </a:p>
                  </a:txBody>
                  <a:tcPr marL="38100" marR="38100" marT="38100" marB="381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13360"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solidFill>
                            <a:srgbClr val="333333"/>
                          </a:solidFill>
                          <a:effectLst/>
                          <a:latin typeface="Arial" charset="0"/>
                        </a:rPr>
                        <a:t>8</a:t>
                      </a:r>
                    </a:p>
                  </a:txBody>
                  <a:tcPr marL="38100" marR="38100" marT="38100" marB="381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New Zealand </a:t>
                      </a:r>
                    </a:p>
                  </a:txBody>
                  <a:tcPr marL="38100" marR="38100" marT="38100" marB="381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Nov 2009</a:t>
                      </a:r>
                    </a:p>
                  </a:txBody>
                  <a:tcPr marL="38100" marR="38100" marT="38100" marB="381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15" name="Rectangle 14"/>
          <p:cNvSpPr/>
          <p:nvPr/>
        </p:nvSpPr>
        <p:spPr>
          <a:xfrm rot="20730979">
            <a:off x="1139814" y="2587720"/>
            <a:ext cx="4054251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100" dirty="0"/>
              <a:t>11 Science working group meetings</a:t>
            </a:r>
          </a:p>
        </p:txBody>
      </p:sp>
      <p:sp>
        <p:nvSpPr>
          <p:cNvPr id="17" name="Rectangle 16"/>
          <p:cNvSpPr/>
          <p:nvPr/>
        </p:nvSpPr>
        <p:spPr>
          <a:xfrm>
            <a:off x="2171010" y="1715869"/>
            <a:ext cx="217239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Assessment methods</a:t>
            </a:r>
            <a:br>
              <a:rPr lang="en-US" dirty="0"/>
            </a:br>
            <a:r>
              <a:rPr lang="en-US"/>
              <a:t>simulation </a:t>
            </a:r>
            <a:r>
              <a:rPr lang="en-US" smtClean="0"/>
              <a:t>testing 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39559" y="2362200"/>
            <a:ext cx="1580113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/>
              <a:t>2008 FAO </a:t>
            </a:r>
          </a:p>
          <a:p>
            <a:pPr algn="ctr"/>
            <a:r>
              <a:rPr lang="en-US" dirty="0" smtClean="0"/>
              <a:t>Jack mackerel  </a:t>
            </a:r>
            <a:br>
              <a:rPr lang="en-US" dirty="0" smtClean="0"/>
            </a:br>
            <a:r>
              <a:rPr lang="en-US" dirty="0" smtClean="0"/>
              <a:t>workshop </a:t>
            </a:r>
            <a:br>
              <a:rPr lang="en-US" dirty="0" smtClean="0"/>
            </a:br>
            <a:r>
              <a:rPr lang="en-US" dirty="0" smtClean="0"/>
              <a:t>Santiago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5085951" y="1371600"/>
            <a:ext cx="169584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mtClean="0"/>
              <a:t>Assessment and</a:t>
            </a:r>
            <a:br>
              <a:rPr lang="en-US" smtClean="0"/>
            </a:br>
            <a:r>
              <a:rPr lang="en-US" smtClean="0"/>
              <a:t>Rebuilding Plan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367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sz="5400" dirty="0" smtClean="0"/>
              <a:t>Assessment data</a:t>
            </a:r>
            <a:endParaRPr lang="en-US" sz="5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b="4276"/>
          <a:stretch/>
        </p:blipFill>
        <p:spPr>
          <a:xfrm>
            <a:off x="106530" y="1523999"/>
            <a:ext cx="9037470" cy="337180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76200" y="1730569"/>
            <a:ext cx="1295400" cy="3271596"/>
          </a:xfrm>
          <a:prstGeom prst="rect">
            <a:avLst/>
          </a:prstGeom>
          <a:solidFill>
            <a:srgbClr val="FFFF00">
              <a:alpha val="5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4400" dirty="0">
                <a:solidFill>
                  <a:schemeClr val="tx1"/>
                </a:solidFill>
              </a:rPr>
              <a:t>4 “Fleets”</a:t>
            </a:r>
          </a:p>
        </p:txBody>
      </p:sp>
      <p:sp>
        <p:nvSpPr>
          <p:cNvPr id="7" name="Rectangle 6"/>
          <p:cNvSpPr/>
          <p:nvPr/>
        </p:nvSpPr>
        <p:spPr>
          <a:xfrm>
            <a:off x="3810000" y="1730569"/>
            <a:ext cx="1295400" cy="3251693"/>
          </a:xfrm>
          <a:prstGeom prst="rect">
            <a:avLst/>
          </a:prstGeom>
          <a:solidFill>
            <a:srgbClr val="FFFF00">
              <a:alpha val="5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000" dirty="0">
                <a:solidFill>
                  <a:schemeClr val="tx1"/>
                </a:solidFill>
              </a:rPr>
              <a:t>Landings all years</a:t>
            </a:r>
          </a:p>
        </p:txBody>
      </p:sp>
      <p:sp>
        <p:nvSpPr>
          <p:cNvPr id="8" name="Rectangle 7"/>
          <p:cNvSpPr/>
          <p:nvPr/>
        </p:nvSpPr>
        <p:spPr>
          <a:xfrm>
            <a:off x="1371600" y="1730569"/>
            <a:ext cx="2438400" cy="3271596"/>
          </a:xfrm>
          <a:prstGeom prst="rect">
            <a:avLst/>
          </a:prstGeom>
          <a:solidFill>
            <a:srgbClr val="FFFF00">
              <a:alpha val="5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Catch at age or length</a:t>
            </a:r>
          </a:p>
        </p:txBody>
      </p:sp>
      <p:sp>
        <p:nvSpPr>
          <p:cNvPr id="9" name="Rectangle 8"/>
          <p:cNvSpPr/>
          <p:nvPr/>
        </p:nvSpPr>
        <p:spPr>
          <a:xfrm>
            <a:off x="5135730" y="1730569"/>
            <a:ext cx="3951120" cy="3271596"/>
          </a:xfrm>
          <a:prstGeom prst="rect">
            <a:avLst/>
          </a:prstGeom>
          <a:solidFill>
            <a:srgbClr val="FFFF00">
              <a:alpha val="5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4000" dirty="0" smtClean="0">
                <a:solidFill>
                  <a:schemeClr val="tx1"/>
                </a:solidFill>
              </a:rPr>
              <a:t>Abundance</a:t>
            </a:r>
          </a:p>
          <a:p>
            <a:pPr algn="ctr"/>
            <a:r>
              <a:rPr lang="en-US" sz="4000" dirty="0" smtClean="0">
                <a:solidFill>
                  <a:schemeClr val="tx1"/>
                </a:solidFill>
              </a:rPr>
              <a:t>Indices</a:t>
            </a:r>
            <a:endParaRPr lang="en-US" sz="4000" dirty="0">
              <a:solidFill>
                <a:schemeClr val="tx1"/>
              </a:solidFill>
            </a:endParaRPr>
          </a:p>
        </p:txBody>
      </p:sp>
      <p:pic>
        <p:nvPicPr>
          <p:cNvPr id="10" name="Picture 2" descr="http://www.pelagicfish.eu/nl/PICTURES/142_chileanJackMackerel.jpg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900" y="857251"/>
            <a:ext cx="1885950" cy="65559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5924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8" grpId="0" animBg="1"/>
      <p:bldP spid="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n 1"/>
          <p:cNvPicPr/>
          <p:nvPr/>
        </p:nvPicPr>
        <p:blipFill rotWithShape="1">
          <a:blip r:embed="rId3"/>
          <a:srcRect l="2990" t="5323" r="16918" b="4703"/>
          <a:stretch/>
        </p:blipFill>
        <p:spPr>
          <a:xfrm>
            <a:off x="152400" y="933450"/>
            <a:ext cx="8458199" cy="5543550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257300" y="76200"/>
            <a:ext cx="6172200" cy="857250"/>
          </a:xfrm>
        </p:spPr>
        <p:txBody>
          <a:bodyPr/>
          <a:lstStyle/>
          <a:p>
            <a:r>
              <a:rPr lang="en-US" dirty="0" smtClean="0"/>
              <a:t>Jack mackerel catches</a:t>
            </a:r>
            <a:endParaRPr lang="en-US" dirty="0"/>
          </a:p>
        </p:txBody>
      </p:sp>
      <p:sp>
        <p:nvSpPr>
          <p:cNvPr id="8" name="Content Placeholder 4"/>
          <p:cNvSpPr txBox="1">
            <a:spLocks/>
          </p:cNvSpPr>
          <p:nvPr/>
        </p:nvSpPr>
        <p:spPr>
          <a:xfrm>
            <a:off x="1028700" y="6615529"/>
            <a:ext cx="6309360" cy="3442871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 baseline="0">
                <a:solidFill>
                  <a:schemeClr val="tx1"/>
                </a:solidFill>
                <a:latin typeface="Sansation" pitchFamily="2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 baseline="0">
                <a:solidFill>
                  <a:schemeClr val="tx1"/>
                </a:solidFill>
                <a:latin typeface="Sansation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 baseline="0">
                <a:solidFill>
                  <a:schemeClr val="tx1"/>
                </a:solidFill>
                <a:latin typeface="Sansation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 baseline="0">
                <a:solidFill>
                  <a:schemeClr val="tx1"/>
                </a:solidFill>
                <a:latin typeface="Sansation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 baseline="0">
                <a:solidFill>
                  <a:schemeClr val="tx1"/>
                </a:solidFill>
                <a:latin typeface="Sansation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200" b="1" dirty="0"/>
              <a:t>Catch history updated</a:t>
            </a:r>
            <a:r>
              <a:rPr lang="en-US" sz="1200" b="1"/>
              <a:t>, 2016 </a:t>
            </a:r>
            <a:r>
              <a:rPr lang="en-US" sz="1200" b="1" dirty="0"/>
              <a:t>projected based on member input historic patterns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191000" y="4523601"/>
            <a:ext cx="10029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S-C Chile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667000" y="5867400"/>
            <a:ext cx="8531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 Chile</a:t>
            </a:r>
          </a:p>
        </p:txBody>
      </p:sp>
      <p:sp>
        <p:nvSpPr>
          <p:cNvPr id="13" name="Rectangle 12"/>
          <p:cNvSpPr/>
          <p:nvPr/>
        </p:nvSpPr>
        <p:spPr>
          <a:xfrm>
            <a:off x="2860202" y="4191000"/>
            <a:ext cx="9989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Offshore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096000" y="3494901"/>
            <a:ext cx="10888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Far-North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 flipH="1">
            <a:off x="5886450" y="3780651"/>
            <a:ext cx="285750" cy="17145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2" descr="http://www.pelagicfish.eu/nl/PICTURES/142_chileanJackMackerel.jpg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900" y="857251"/>
            <a:ext cx="1885950" cy="65559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7043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t="9309"/>
          <a:stretch/>
        </p:blipFill>
        <p:spPr>
          <a:xfrm>
            <a:off x="0" y="685800"/>
            <a:ext cx="9144000" cy="61139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1109" y="-76200"/>
            <a:ext cx="7468362" cy="857250"/>
          </a:xfrm>
        </p:spPr>
        <p:txBody>
          <a:bodyPr>
            <a:noAutofit/>
          </a:bodyPr>
          <a:lstStyle/>
          <a:p>
            <a:r>
              <a:rPr lang="en-US" sz="2800" b="1" dirty="0"/>
              <a:t>Model fit to CPUE and survey abundance indices</a:t>
            </a:r>
          </a:p>
        </p:txBody>
      </p:sp>
      <p:pic>
        <p:nvPicPr>
          <p:cNvPr id="7" name="Picture 2" descr="http://www.pelagicfish.eu/nl/PICTURES/142_chileanJackMackerel.jpg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04800" y="1676400"/>
            <a:ext cx="1200150" cy="50405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://www.pelagicfish.eu/nl/PICTURES/142_chileanJackMackerel.jpg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0" y="4800600"/>
            <a:ext cx="1885950" cy="65559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1093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Clarity.thmx</Template>
  <TotalTime>24846</TotalTime>
  <Words>3061</Words>
  <Application>Microsoft Macintosh PowerPoint</Application>
  <PresentationFormat>On-screen Show (4:3)</PresentationFormat>
  <Paragraphs>2484</Paragraphs>
  <Slides>45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3" baseType="lpstr">
      <vt:lpstr>Calibri</vt:lpstr>
      <vt:lpstr>Mangal</vt:lpstr>
      <vt:lpstr>ＭＳ Ｐゴシック</vt:lpstr>
      <vt:lpstr>Sansation</vt:lpstr>
      <vt:lpstr>Times New Roman</vt:lpstr>
      <vt:lpstr>Trebuchet MS</vt:lpstr>
      <vt:lpstr>Arial</vt:lpstr>
      <vt:lpstr>Clarity</vt:lpstr>
      <vt:lpstr>SPRFMO experiences with management areas and stock definitions and some chub mackerel assessments in the East Sea </vt:lpstr>
      <vt:lpstr>4th Scientific Committee October 2016</vt:lpstr>
      <vt:lpstr>The South Pacific Regional Fishery Management Organization…</vt:lpstr>
      <vt:lpstr>Jack mackerel fishery</vt:lpstr>
      <vt:lpstr>The South Pacific Regional Fishery Management Organization…</vt:lpstr>
      <vt:lpstr>The South Pacific Regional Fishery Management Organization…</vt:lpstr>
      <vt:lpstr>Assessment data</vt:lpstr>
      <vt:lpstr>Jack mackerel catches</vt:lpstr>
      <vt:lpstr>Model fit to CPUE and survey abundance indices</vt:lpstr>
      <vt:lpstr>Fits to age data (S-C Chilean fleet)</vt:lpstr>
      <vt:lpstr>SPRFMO Jack mackerel assessment</vt:lpstr>
      <vt:lpstr>SPRFMO Jack mackerel assessment</vt:lpstr>
      <vt:lpstr>Working hypotheses on population structure</vt:lpstr>
      <vt:lpstr>Stock structure hypotheses</vt:lpstr>
      <vt:lpstr>PowerPoint Presentation</vt:lpstr>
      <vt:lpstr>PowerPoint Presentation</vt:lpstr>
      <vt:lpstr>PowerPoint Presentation</vt:lpstr>
      <vt:lpstr>Stock summary Northern stock</vt:lpstr>
      <vt:lpstr>Stock summary Southern stock</vt:lpstr>
      <vt:lpstr>Recruitment “regimes”</vt:lpstr>
      <vt:lpstr>Recruitment “regimes”</vt:lpstr>
      <vt:lpstr>Spawning stock projections &amp; rebuilding</vt:lpstr>
      <vt:lpstr>Spawning stock projections &amp; rebuilding</vt:lpstr>
      <vt:lpstr>PowerPoint Presentation</vt:lpstr>
      <vt:lpstr>Chub mackerel assessment</vt:lpstr>
      <vt:lpstr>Chub mackerel catch time series uncertainty</vt:lpstr>
      <vt:lpstr>PowerPoint Presentation</vt:lpstr>
      <vt:lpstr>VPA Catch  Option</vt:lpstr>
      <vt:lpstr>PowerPoint Presentation</vt:lpstr>
      <vt:lpstr>PowerPoint Presentation</vt:lpstr>
      <vt:lpstr>PowerPoint Presentation</vt:lpstr>
      <vt:lpstr>Catch option 1</vt:lpstr>
      <vt:lpstr>Catch option 2</vt:lpstr>
      <vt:lpstr>PowerPoint Presentation</vt:lpstr>
      <vt:lpstr>PowerPoint Presentation</vt:lpstr>
      <vt:lpstr>PowerPoint Presentation</vt:lpstr>
      <vt:lpstr>Fit to  Fishery age</vt:lpstr>
      <vt:lpstr>Fit to CPUE  and fishery  selectivity</vt:lpstr>
      <vt:lpstr>PowerPoint Presentation</vt:lpstr>
      <vt:lpstr>PowerPoint Presentation</vt:lpstr>
      <vt:lpstr>PowerPoint Presentation</vt:lpstr>
      <vt:lpstr>Model with Pacific and Chinese catch included</vt:lpstr>
      <vt:lpstr>Model with East Sea catches only</vt:lpstr>
      <vt:lpstr>Model with East Sea catches only, alternative CPUE</vt:lpstr>
      <vt:lpstr>Indicative preliminary results</vt:lpstr>
    </vt:vector>
  </TitlesOfParts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2014 Assessment</dc:title>
  <dc:creator>James Ianelli</dc:creator>
  <cp:lastModifiedBy>Jim Ianelli</cp:lastModifiedBy>
  <cp:revision>341</cp:revision>
  <dcterms:created xsi:type="dcterms:W3CDTF">2014-10-06T23:39:05Z</dcterms:created>
  <dcterms:modified xsi:type="dcterms:W3CDTF">2017-05-16T23:24:58Z</dcterms:modified>
</cp:coreProperties>
</file>